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25203150" cy="36004500"/>
  <p:notesSz cx="9239250" cy="11982450"/>
  <p:custDataLst>
    <p:tags r:id="rId5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1pPr>
    <a:lvl2pPr marL="340020" algn="l" rtl="0" eaLnBrk="0" fontAlgn="base" hangingPunct="0">
      <a:spcBef>
        <a:spcPct val="0"/>
      </a:spcBef>
      <a:spcAft>
        <a:spcPct val="0"/>
      </a:spcAft>
      <a:defRPr sz="1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2pPr>
    <a:lvl3pPr marL="680039" algn="l" rtl="0" eaLnBrk="0" fontAlgn="base" hangingPunct="0">
      <a:spcBef>
        <a:spcPct val="0"/>
      </a:spcBef>
      <a:spcAft>
        <a:spcPct val="0"/>
      </a:spcAft>
      <a:defRPr sz="1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3pPr>
    <a:lvl4pPr marL="1020059" algn="l" rtl="0" eaLnBrk="0" fontAlgn="base" hangingPunct="0">
      <a:spcBef>
        <a:spcPct val="0"/>
      </a:spcBef>
      <a:spcAft>
        <a:spcPct val="0"/>
      </a:spcAft>
      <a:defRPr sz="1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4pPr>
    <a:lvl5pPr marL="1360079" algn="l" rtl="0" eaLnBrk="0" fontAlgn="base" hangingPunct="0">
      <a:spcBef>
        <a:spcPct val="0"/>
      </a:spcBef>
      <a:spcAft>
        <a:spcPct val="0"/>
      </a:spcAft>
      <a:defRPr sz="1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5pPr>
    <a:lvl6pPr marL="1700098" algn="l" defTabSz="680039" rtl="0" eaLnBrk="1" latinLnBrk="0" hangingPunct="1">
      <a:defRPr sz="1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6pPr>
    <a:lvl7pPr marL="2040118" algn="l" defTabSz="680039" rtl="0" eaLnBrk="1" latinLnBrk="0" hangingPunct="1">
      <a:defRPr sz="1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7pPr>
    <a:lvl8pPr marL="2380137" algn="l" defTabSz="680039" rtl="0" eaLnBrk="1" latinLnBrk="0" hangingPunct="1">
      <a:defRPr sz="1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8pPr>
    <a:lvl9pPr marL="2720157" algn="l" defTabSz="680039" rtl="0" eaLnBrk="1" latinLnBrk="0" hangingPunct="1">
      <a:defRPr sz="1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2936">
          <p15:clr>
            <a:srgbClr val="A4A3A4"/>
          </p15:clr>
        </p15:guide>
        <p15:guide id="2" pos="134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774">
          <p15:clr>
            <a:srgbClr val="A4A3A4"/>
          </p15:clr>
        </p15:guide>
        <p15:guide id="2" pos="290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F75"/>
    <a:srgbClr val="EAEAEA"/>
    <a:srgbClr val="3399FF"/>
    <a:srgbClr val="A9A9BB"/>
    <a:srgbClr val="ABABB9"/>
    <a:srgbClr val="9E9EC6"/>
    <a:srgbClr val="9696D0"/>
    <a:srgbClr val="B5B5EF"/>
    <a:srgbClr val="ACAC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Orta Stil 2 - Vurgu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93654" autoAdjust="0"/>
  </p:normalViewPr>
  <p:slideViewPr>
    <p:cSldViewPr>
      <p:cViewPr>
        <p:scale>
          <a:sx n="40" d="100"/>
          <a:sy n="40" d="100"/>
        </p:scale>
        <p:origin x="-690" y="5646"/>
      </p:cViewPr>
      <p:guideLst>
        <p:guide orient="horz" pos="12128"/>
        <p:guide pos="771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37" d="100"/>
          <a:sy n="37" d="100"/>
        </p:scale>
        <p:origin x="-1488" y="-84"/>
      </p:cViewPr>
      <p:guideLst>
        <p:guide orient="horz" pos="3774"/>
        <p:guide pos="290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imya%20M&#252;hendisli&#287;i\Desktop\Kopya%20AC%20EXCEL%20&#199;ALI&#350;MASI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3366563124563557"/>
          <c:y val="5.7331812145809555E-2"/>
          <c:w val="0.68550266079125433"/>
          <c:h val="0.81059644266556941"/>
        </c:manualLayout>
      </c:layout>
      <c:scatterChart>
        <c:scatterStyle val="lineMarker"/>
        <c:varyColors val="0"/>
        <c:ser>
          <c:idx val="0"/>
          <c:order val="0"/>
          <c:tx>
            <c:v>Ni (II)</c:v>
          </c:tx>
          <c:xVal>
            <c:numRef>
              <c:f>'[Kopya AC EXCEL ÇALIŞMASI.xlsx]Sayfa1'!$B$44:$B$48</c:f>
              <c:numCache>
                <c:formatCode>General</c:formatCode>
                <c:ptCount val="5"/>
                <c:pt idx="0">
                  <c:v>2</c:v>
                </c:pt>
                <c:pt idx="1">
                  <c:v>4</c:v>
                </c:pt>
                <c:pt idx="2">
                  <c:v>6</c:v>
                </c:pt>
                <c:pt idx="3">
                  <c:v>8</c:v>
                </c:pt>
                <c:pt idx="4">
                  <c:v>10</c:v>
                </c:pt>
              </c:numCache>
            </c:numRef>
          </c:xVal>
          <c:yVal>
            <c:numRef>
              <c:f>'[Kopya AC EXCEL ÇALIŞMASI.xlsx]Sayfa1'!$B$11:$B$15</c:f>
              <c:numCache>
                <c:formatCode>General</c:formatCode>
                <c:ptCount val="5"/>
                <c:pt idx="0">
                  <c:v>34.060606060606062</c:v>
                </c:pt>
                <c:pt idx="1">
                  <c:v>37.454545454545453</c:v>
                </c:pt>
                <c:pt idx="2">
                  <c:v>48.848484848484851</c:v>
                </c:pt>
                <c:pt idx="3">
                  <c:v>84.848484848484844</c:v>
                </c:pt>
                <c:pt idx="4">
                  <c:v>84.848484848484844</c:v>
                </c:pt>
              </c:numCache>
            </c:numRef>
          </c:yVal>
          <c:smooth val="0"/>
        </c:ser>
        <c:ser>
          <c:idx val="1"/>
          <c:order val="1"/>
          <c:tx>
            <c:v>Cd (II)</c:v>
          </c:tx>
          <c:xVal>
            <c:numRef>
              <c:f>'[Kopya AC EXCEL ÇALIŞMASI.xlsx]Sayfa1'!$B$44:$B$48</c:f>
              <c:numCache>
                <c:formatCode>General</c:formatCode>
                <c:ptCount val="5"/>
                <c:pt idx="0">
                  <c:v>2</c:v>
                </c:pt>
                <c:pt idx="1">
                  <c:v>4</c:v>
                </c:pt>
                <c:pt idx="2">
                  <c:v>6</c:v>
                </c:pt>
                <c:pt idx="3">
                  <c:v>8</c:v>
                </c:pt>
                <c:pt idx="4">
                  <c:v>10</c:v>
                </c:pt>
              </c:numCache>
            </c:numRef>
          </c:xVal>
          <c:yVal>
            <c:numRef>
              <c:f>'[Kopya AC EXCEL ÇALIŞMASI.xlsx]Sayfa1'!$R$4:$R$8</c:f>
              <c:numCache>
                <c:formatCode>General</c:formatCode>
                <c:ptCount val="5"/>
                <c:pt idx="0">
                  <c:v>53.274999999999991</c:v>
                </c:pt>
                <c:pt idx="1">
                  <c:v>55.274999999999999</c:v>
                </c:pt>
                <c:pt idx="2">
                  <c:v>57.274999999999999</c:v>
                </c:pt>
                <c:pt idx="3">
                  <c:v>73.275000000000006</c:v>
                </c:pt>
                <c:pt idx="4">
                  <c:v>73.275000000000006</c:v>
                </c:pt>
              </c:numCache>
            </c:numRef>
          </c:yVal>
          <c:smooth val="0"/>
        </c:ser>
        <c:ser>
          <c:idx val="2"/>
          <c:order val="2"/>
          <c:tx>
            <c:v>Cr (III)</c:v>
          </c:tx>
          <c:xVal>
            <c:numRef>
              <c:f>'[Kopya AC EXCEL ÇALIŞMASI.xlsx]Sayfa1'!$B$44:$B$48</c:f>
              <c:numCache>
                <c:formatCode>General</c:formatCode>
                <c:ptCount val="5"/>
                <c:pt idx="0">
                  <c:v>2</c:v>
                </c:pt>
                <c:pt idx="1">
                  <c:v>4</c:v>
                </c:pt>
                <c:pt idx="2">
                  <c:v>6</c:v>
                </c:pt>
                <c:pt idx="3">
                  <c:v>8</c:v>
                </c:pt>
                <c:pt idx="4">
                  <c:v>10</c:v>
                </c:pt>
              </c:numCache>
            </c:numRef>
          </c:xVal>
          <c:yVal>
            <c:numRef>
              <c:f>'[Kopya AC EXCEL ÇALIŞMASI.xlsx]Sayfa1'!$B$32:$B$36</c:f>
              <c:numCache>
                <c:formatCode>General</c:formatCode>
                <c:ptCount val="5"/>
                <c:pt idx="0">
                  <c:v>29.315068493150676</c:v>
                </c:pt>
                <c:pt idx="1">
                  <c:v>41.479452054794514</c:v>
                </c:pt>
                <c:pt idx="2">
                  <c:v>94.739726027397253</c:v>
                </c:pt>
                <c:pt idx="3">
                  <c:v>98.465753424657535</c:v>
                </c:pt>
                <c:pt idx="4">
                  <c:v>98.465753424657535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5542528"/>
        <c:axId val="35544448"/>
      </c:scatterChart>
      <c:valAx>
        <c:axId val="35542528"/>
        <c:scaling>
          <c:orientation val="minMax"/>
          <c:max val="11"/>
          <c:min val="1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tr-TR" sz="1200"/>
                  <a:t>pH</a:t>
                </a:r>
              </a:p>
            </c:rich>
          </c:tx>
          <c:layout>
            <c:manualLayout>
              <c:xMode val="edge"/>
              <c:yMode val="edge"/>
              <c:x val="0.44256360615473522"/>
              <c:y val="0.94305571661024556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tr-TR"/>
          </a:p>
        </c:txPr>
        <c:crossAx val="35544448"/>
        <c:crosses val="autoZero"/>
        <c:crossBetween val="midCat"/>
      </c:valAx>
      <c:valAx>
        <c:axId val="35544448"/>
        <c:scaling>
          <c:orientation val="minMax"/>
          <c:max val="100"/>
          <c:min val="10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tr-TR" b="1"/>
                  <a:t>% </a:t>
                </a:r>
                <a:r>
                  <a:rPr lang="tr-TR" sz="1400"/>
                  <a:t>Metal   iyon     Adsorpsiyonu </a:t>
                </a:r>
              </a:p>
            </c:rich>
          </c:tx>
          <c:layout>
            <c:manualLayout>
              <c:xMode val="edge"/>
              <c:yMode val="edge"/>
              <c:x val="9.7859327217125376E-3"/>
              <c:y val="0.24843234412632059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tr-TR"/>
          </a:p>
        </c:txPr>
        <c:crossAx val="35542528"/>
        <c:crosses val="autoZero"/>
        <c:crossBetween val="midCat"/>
        <c:majorUnit val="15"/>
      </c:valAx>
      <c:spPr>
        <a:solidFill>
          <a:schemeClr val="accent3">
            <a:lumMod val="20000"/>
            <a:lumOff val="80000"/>
          </a:schemeClr>
        </a:solidFill>
      </c:spPr>
    </c:plotArea>
    <c:legend>
      <c:legendPos val="r"/>
      <c:legendEntry>
        <c:idx val="0"/>
        <c:txPr>
          <a:bodyPr/>
          <a:lstStyle/>
          <a:p>
            <a:pPr>
              <a:defRPr sz="1400" b="1"/>
            </a:pPr>
            <a:endParaRPr lang="tr-TR"/>
          </a:p>
        </c:txPr>
      </c:legendEntry>
      <c:legendEntry>
        <c:idx val="1"/>
        <c:txPr>
          <a:bodyPr/>
          <a:lstStyle/>
          <a:p>
            <a:pPr>
              <a:defRPr sz="1400" b="1"/>
            </a:pPr>
            <a:endParaRPr lang="tr-TR"/>
          </a:p>
        </c:txPr>
      </c:legendEntry>
      <c:legendEntry>
        <c:idx val="2"/>
        <c:txPr>
          <a:bodyPr/>
          <a:lstStyle/>
          <a:p>
            <a:pPr>
              <a:defRPr sz="1400" b="1"/>
            </a:pPr>
            <a:endParaRPr lang="tr-TR"/>
          </a:p>
        </c:txPr>
      </c:legendEntry>
      <c:layout/>
      <c:overlay val="0"/>
    </c:legend>
    <c:plotVisOnly val="1"/>
    <c:dispBlanksAs val="gap"/>
    <c:showDLblsOverMax val="0"/>
  </c:chart>
  <c:spPr>
    <a:solidFill>
      <a:sysClr val="window" lastClr="FFFFFF"/>
    </a:solidFill>
  </c:sp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02088" cy="598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14984" tIns="57492" rIns="114984" bIns="57492" anchor="t" anchorCtr="0" compatLnSpc="1">
            <a:prstTxWarp prst="textNoShape">
              <a:avLst/>
            </a:prstTxWarp>
          </a:bodyPr>
          <a:lstStyle>
            <a:defPPr>
              <a:defRPr kern="1200" smtId="4294967295"/>
            </a:defPPr>
            <a:lvl1pPr defTabSz="1149350">
              <a:defRPr sz="1500"/>
            </a:lvl1pPr>
          </a:lstStyle>
          <a:p>
            <a:endParaRPr lang="en-US" altLang="zh-CN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35575" y="0"/>
            <a:ext cx="4002088" cy="598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14984" tIns="57492" rIns="114984" bIns="57492" anchor="t" anchorCtr="0" compatLnSpc="1">
            <a:prstTxWarp prst="textNoShape">
              <a:avLst/>
            </a:prstTxWarp>
          </a:bodyPr>
          <a:lstStyle>
            <a:defPPr>
              <a:defRPr kern="1200" smtId="4294967295"/>
            </a:defPPr>
            <a:lvl1pPr algn="r" defTabSz="1149350">
              <a:defRPr sz="1500"/>
            </a:lvl1pPr>
          </a:lstStyle>
          <a:p>
            <a:endParaRPr lang="en-US" altLang="zh-CN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11380788"/>
            <a:ext cx="4002088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14984" tIns="57492" rIns="114984" bIns="57492" anchor="b" anchorCtr="0" compatLnSpc="1">
            <a:prstTxWarp prst="textNoShape">
              <a:avLst/>
            </a:prstTxWarp>
          </a:bodyPr>
          <a:lstStyle>
            <a:defPPr>
              <a:defRPr kern="1200" smtId="4294967295"/>
            </a:defPPr>
            <a:lvl1pPr defTabSz="1149350">
              <a:defRPr sz="1500"/>
            </a:lvl1pPr>
          </a:lstStyle>
          <a:p>
            <a:endParaRPr lang="en-US" altLang="zh-CN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35575" y="11380788"/>
            <a:ext cx="4002088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14984" tIns="57492" rIns="114984" bIns="57492" anchor="b" anchorCtr="0" compatLnSpc="1">
            <a:prstTxWarp prst="textNoShape">
              <a:avLst/>
            </a:prstTxWarp>
          </a:bodyPr>
          <a:lstStyle>
            <a:defPPr>
              <a:defRPr kern="1200" smtId="4294967295"/>
            </a:defPPr>
            <a:lvl1pPr algn="r" defTabSz="1149350">
              <a:defRPr sz="1500"/>
            </a:lvl1pPr>
          </a:lstStyle>
          <a:p>
            <a:fld id="{2CBF6C4A-B11A-45C7-B811-DD8A313427B6}" type="slidenum">
              <a:rPr lang="zh-CN" altLang="en-US"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8242022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83038" cy="592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14976" tIns="57487" rIns="114976" bIns="57487" anchor="t" anchorCtr="0" compatLnSpc="1">
            <a:prstTxWarp prst="textNoShape">
              <a:avLst/>
            </a:prstTxWarp>
          </a:bodyPr>
          <a:lstStyle>
            <a:defPPr>
              <a:defRPr kern="1200" smtId="4294967295"/>
            </a:defPPr>
            <a:lvl1pPr defTabSz="1149350">
              <a:defRPr sz="1500"/>
            </a:lvl1pPr>
          </a:lstStyle>
          <a:p>
            <a:endParaRPr lang="en-US" altLang="zh-CN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241925" y="0"/>
            <a:ext cx="3983038" cy="592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14976" tIns="57487" rIns="114976" bIns="57487" anchor="t" anchorCtr="0" compatLnSpc="1">
            <a:prstTxWarp prst="textNoShape">
              <a:avLst/>
            </a:prstTxWarp>
          </a:bodyPr>
          <a:lstStyle>
            <a:defPPr>
              <a:defRPr kern="1200" smtId="4294967295"/>
            </a:defPPr>
            <a:lvl1pPr algn="r" defTabSz="1149350">
              <a:defRPr sz="1500"/>
            </a:lvl1pPr>
          </a:lstStyle>
          <a:p>
            <a:endParaRPr lang="en-US" altLang="zh-CN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021013" y="889000"/>
            <a:ext cx="3182937" cy="45450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57300" y="5732463"/>
            <a:ext cx="6708775" cy="5335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14976" tIns="57487" rIns="114976" bIns="57487" anchor="t" anchorCtr="0" compatLnSpc="1">
            <a:prstTxWarp prst="textNoShape">
              <a:avLst/>
            </a:prstTxWarp>
          </a:bodyPr>
          <a:lstStyle>
            <a:defPPr>
              <a:defRPr kern="1200" smtId="4294967295"/>
            </a:defPPr>
          </a:lstStyle>
          <a:p>
            <a:pPr lvl="0"/>
            <a:r>
              <a:rPr lang="en-US" altLang="zh-CN" noProof="0" smtClean="0"/>
              <a:t>Click to edit Master text styles</a:t>
            </a:r>
          </a:p>
          <a:p>
            <a:pPr lvl="1"/>
            <a:r>
              <a:rPr lang="en-US" altLang="zh-CN" noProof="0" smtClean="0"/>
              <a:t>Second level</a:t>
            </a:r>
          </a:p>
          <a:p>
            <a:pPr lvl="2"/>
            <a:r>
              <a:rPr lang="en-US" altLang="zh-CN" noProof="0" smtClean="0"/>
              <a:t>Third level</a:t>
            </a:r>
          </a:p>
          <a:p>
            <a:pPr lvl="3"/>
            <a:r>
              <a:rPr lang="en-US" altLang="zh-CN" noProof="0" smtClean="0"/>
              <a:t>Fourth level</a:t>
            </a:r>
          </a:p>
          <a:p>
            <a:pPr lvl="4"/>
            <a:r>
              <a:rPr lang="en-US" altLang="zh-CN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11363325"/>
            <a:ext cx="3983038" cy="593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14976" tIns="57487" rIns="114976" bIns="57487" anchor="b" anchorCtr="0" compatLnSpc="1">
            <a:prstTxWarp prst="textNoShape">
              <a:avLst/>
            </a:prstTxWarp>
          </a:bodyPr>
          <a:lstStyle>
            <a:defPPr>
              <a:defRPr kern="1200" smtId="4294967295"/>
            </a:defPPr>
            <a:lvl1pPr defTabSz="1149350">
              <a:defRPr sz="1500"/>
            </a:lvl1pPr>
          </a:lstStyle>
          <a:p>
            <a:endParaRPr lang="en-US" altLang="zh-CN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41925" y="11363325"/>
            <a:ext cx="3983038" cy="593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14976" tIns="57487" rIns="114976" bIns="57487" anchor="b" anchorCtr="0" compatLnSpc="1">
            <a:prstTxWarp prst="textNoShape">
              <a:avLst/>
            </a:prstTxWarp>
          </a:bodyPr>
          <a:lstStyle>
            <a:defPPr>
              <a:defRPr kern="1200" smtId="4294967295"/>
            </a:defPPr>
            <a:lvl1pPr algn="r" defTabSz="1149350">
              <a:defRPr sz="1500"/>
            </a:lvl1pPr>
          </a:lstStyle>
          <a:p>
            <a:fld id="{3AD1FC4D-E377-487B-BDE7-4EC9497CFE74}" type="slidenum">
              <a:rPr lang="zh-CN" altLang="en-US"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20778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340020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680039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020059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360079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1700098" algn="l" defTabSz="680039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40118" algn="l" defTabSz="680039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380137" algn="l" defTabSz="680039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20157" algn="l" defTabSz="680039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defPPr>
              <a:defRPr kern="1200" smtId="4294967295"/>
            </a:defPPr>
            <a:lvl1pPr defTabSz="11493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11493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11493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11493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11493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1149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1149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1149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1149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C2DCDDEA-D577-493A-AFDC-B08CAF873E4E}" type="slidenum">
              <a:rPr lang="zh-CN" altLang="en-US" sz="1500"/>
              <a:t>1</a:t>
            </a:fld>
            <a:endParaRPr lang="en-US" altLang="zh-CN" sz="1500"/>
          </a:p>
        </p:txBody>
      </p:sp>
      <p:sp>
        <p:nvSpPr>
          <p:cNvPr id="30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021013" y="889000"/>
            <a:ext cx="3182937" cy="4545013"/>
          </a:xfrm>
        </p:spPr>
      </p:sp>
      <p:sp>
        <p:nvSpPr>
          <p:cNvPr id="30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>
            <a:defPPr>
              <a:defRPr kern="1200" smtId="4294967295"/>
            </a:defPPr>
          </a:lstStyle>
          <a:p>
            <a:endParaRPr lang="zh-CN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90399" y="11185426"/>
            <a:ext cx="21422354" cy="7716242"/>
          </a:xfrm>
          <a:prstGeom prst="rect">
            <a:avLst/>
          </a:prstGeom>
        </p:spPr>
        <p:txBody>
          <a:bodyPr lIns="68004" tIns="34002" rIns="68004" bIns="34002"/>
          <a:lstStyle>
            <a:defPPr>
              <a:defRPr kern="1200" smtId="4294967295"/>
            </a:def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0800" y="20401857"/>
            <a:ext cx="17641557" cy="9202539"/>
          </a:xfrm>
          <a:prstGeom prst="rect">
            <a:avLst/>
          </a:prstGeom>
        </p:spPr>
        <p:txBody>
          <a:bodyPr lIns="68004" tIns="34002" rIns="68004" bIns="34002"/>
          <a:lstStyle>
            <a:defPPr>
              <a:defRPr kern="1200" smtId="4294967295"/>
            </a:defPPr>
            <a:lvl1pPr marL="0" indent="0" algn="ctr">
              <a:buNone/>
              <a:defRPr/>
            </a:lvl1pPr>
            <a:lvl2pPr marL="340020" indent="0" algn="ctr">
              <a:buNone/>
              <a:defRPr/>
            </a:lvl2pPr>
            <a:lvl3pPr marL="680039" indent="0" algn="ctr">
              <a:buNone/>
              <a:defRPr/>
            </a:lvl3pPr>
            <a:lvl4pPr marL="1020059" indent="0" algn="ctr">
              <a:buNone/>
              <a:defRPr/>
            </a:lvl4pPr>
            <a:lvl5pPr marL="1360079" indent="0" algn="ctr">
              <a:buNone/>
              <a:defRPr/>
            </a:lvl5pPr>
            <a:lvl6pPr marL="1700098" indent="0" algn="ctr">
              <a:buNone/>
              <a:defRPr/>
            </a:lvl6pPr>
            <a:lvl7pPr marL="2040118" indent="0" algn="ctr">
              <a:buNone/>
              <a:defRPr/>
            </a:lvl7pPr>
            <a:lvl8pPr marL="2380137" indent="0" algn="ctr">
              <a:buNone/>
              <a:defRPr/>
            </a:lvl8pPr>
            <a:lvl9pPr marL="2720157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025592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996" y="1441153"/>
            <a:ext cx="22683160" cy="6000750"/>
          </a:xfrm>
          <a:prstGeom prst="rect">
            <a:avLst/>
          </a:prstGeom>
        </p:spPr>
        <p:txBody>
          <a:bodyPr lIns="68004" tIns="34002" rIns="68004" bIns="34002"/>
          <a:lstStyle>
            <a:defPPr>
              <a:defRPr kern="1200" smtId="4294967295"/>
            </a:def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9996" y="8400359"/>
            <a:ext cx="22683160" cy="23761651"/>
          </a:xfrm>
          <a:prstGeom prst="rect">
            <a:avLst/>
          </a:prstGeom>
        </p:spPr>
        <p:txBody>
          <a:bodyPr vert="eaVert" lIns="68004" tIns="34002" rIns="68004" bIns="34002"/>
          <a:lstStyle>
            <a:defPPr>
              <a:defRPr kern="1200" smtId="4294967295"/>
            </a:def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4732179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8272773" y="1441155"/>
            <a:ext cx="5670385" cy="30720854"/>
          </a:xfrm>
          <a:prstGeom prst="rect">
            <a:avLst/>
          </a:prstGeom>
        </p:spPr>
        <p:txBody>
          <a:bodyPr vert="eaVert" lIns="68004" tIns="34002" rIns="68004" bIns="34002"/>
          <a:lstStyle>
            <a:defPPr>
              <a:defRPr kern="1200" smtId="4294967295"/>
            </a:def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9995" y="1441155"/>
            <a:ext cx="16934987" cy="30720854"/>
          </a:xfrm>
          <a:prstGeom prst="rect">
            <a:avLst/>
          </a:prstGeom>
        </p:spPr>
        <p:txBody>
          <a:bodyPr vert="eaVert" lIns="68004" tIns="34002" rIns="68004" bIns="34002"/>
          <a:lstStyle>
            <a:defPPr>
              <a:defRPr kern="1200" smtId="4294967295"/>
            </a:def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063295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996" y="1441153"/>
            <a:ext cx="22683160" cy="6000750"/>
          </a:xfrm>
          <a:prstGeom prst="rect">
            <a:avLst/>
          </a:prstGeom>
        </p:spPr>
        <p:txBody>
          <a:bodyPr lIns="68004" tIns="34002" rIns="68004" bIns="34002"/>
          <a:lstStyle>
            <a:defPPr>
              <a:defRPr kern="1200" smtId="4294967295"/>
            </a:def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9996" y="8400359"/>
            <a:ext cx="22683160" cy="23761651"/>
          </a:xfrm>
          <a:prstGeom prst="rect">
            <a:avLst/>
          </a:prstGeom>
        </p:spPr>
        <p:txBody>
          <a:bodyPr lIns="68004" tIns="34002" rIns="68004" bIns="34002"/>
          <a:lstStyle>
            <a:defPPr>
              <a:defRPr kern="1200" smtId="4294967295"/>
            </a:def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73056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0875" y="23136578"/>
            <a:ext cx="21422354" cy="7150199"/>
          </a:xfrm>
          <a:prstGeom prst="rect">
            <a:avLst/>
          </a:prstGeom>
        </p:spPr>
        <p:txBody>
          <a:bodyPr lIns="68004" tIns="34002" rIns="68004" bIns="34002" anchor="t"/>
          <a:lstStyle>
            <a:defPPr>
              <a:defRPr kern="1200" smtId="4294967295"/>
            </a:defPPr>
            <a:lvl1pPr algn="l">
              <a:defRPr sz="3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90875" y="15260589"/>
            <a:ext cx="21422354" cy="7875984"/>
          </a:xfrm>
          <a:prstGeom prst="rect">
            <a:avLst/>
          </a:prstGeom>
        </p:spPr>
        <p:txBody>
          <a:bodyPr lIns="68004" tIns="34002" rIns="68004" bIns="34002" anchor="b"/>
          <a:lstStyle>
            <a:defPPr>
              <a:defRPr kern="1200" smtId="4294967295"/>
            </a:defPPr>
            <a:lvl1pPr marL="0" indent="0">
              <a:buNone/>
              <a:defRPr sz="1500"/>
            </a:lvl1pPr>
            <a:lvl2pPr marL="340020" indent="0">
              <a:buNone/>
              <a:defRPr sz="1300"/>
            </a:lvl2pPr>
            <a:lvl3pPr marL="680039" indent="0">
              <a:buNone/>
              <a:defRPr sz="1200"/>
            </a:lvl3pPr>
            <a:lvl4pPr marL="1020059" indent="0">
              <a:buNone/>
              <a:defRPr sz="1000"/>
            </a:lvl4pPr>
            <a:lvl5pPr marL="1360079" indent="0">
              <a:buNone/>
              <a:defRPr sz="1000"/>
            </a:lvl5pPr>
            <a:lvl6pPr marL="1700098" indent="0">
              <a:buNone/>
              <a:defRPr sz="1000"/>
            </a:lvl6pPr>
            <a:lvl7pPr marL="2040118" indent="0">
              <a:buNone/>
              <a:defRPr sz="1000"/>
            </a:lvl7pPr>
            <a:lvl8pPr marL="2380137" indent="0">
              <a:buNone/>
              <a:defRPr sz="1000"/>
            </a:lvl8pPr>
            <a:lvl9pPr marL="2720157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60862877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996" y="1441153"/>
            <a:ext cx="22683160" cy="6000750"/>
          </a:xfrm>
          <a:prstGeom prst="rect">
            <a:avLst/>
          </a:prstGeom>
        </p:spPr>
        <p:txBody>
          <a:bodyPr lIns="68004" tIns="34002" rIns="68004" bIns="34002"/>
          <a:lstStyle>
            <a:defPPr>
              <a:defRPr kern="1200" smtId="4294967295"/>
            </a:def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9996" y="8400359"/>
            <a:ext cx="11302686" cy="23761651"/>
          </a:xfrm>
          <a:prstGeom prst="rect">
            <a:avLst/>
          </a:prstGeom>
        </p:spPr>
        <p:txBody>
          <a:bodyPr lIns="68004" tIns="34002" rIns="68004" bIns="34002"/>
          <a:lstStyle>
            <a:defPPr>
              <a:defRPr kern="1200" smtId="4294967295"/>
            </a:defPPr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40470" y="8400359"/>
            <a:ext cx="11302686" cy="23761651"/>
          </a:xfrm>
          <a:prstGeom prst="rect">
            <a:avLst/>
          </a:prstGeom>
        </p:spPr>
        <p:txBody>
          <a:bodyPr lIns="68004" tIns="34002" rIns="68004" bIns="34002"/>
          <a:lstStyle>
            <a:defPPr>
              <a:defRPr kern="1200" smtId="4294967295"/>
            </a:defPPr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763550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996" y="1441153"/>
            <a:ext cx="22683160" cy="6000750"/>
          </a:xfrm>
          <a:prstGeom prst="rect">
            <a:avLst/>
          </a:prstGeom>
        </p:spPr>
        <p:txBody>
          <a:bodyPr lIns="68004" tIns="34002" rIns="68004" bIns="34002"/>
          <a:lstStyle>
            <a:defPPr>
              <a:defRPr kern="1200" smtId="4294967295"/>
            </a:defPPr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9995" y="8060039"/>
            <a:ext cx="11135768" cy="3358058"/>
          </a:xfrm>
          <a:prstGeom prst="rect">
            <a:avLst/>
          </a:prstGeom>
        </p:spPr>
        <p:txBody>
          <a:bodyPr lIns="68004" tIns="34002" rIns="68004" bIns="34002" anchor="b"/>
          <a:lstStyle>
            <a:defPPr>
              <a:defRPr kern="1200" smtId="4294967295"/>
            </a:defPPr>
            <a:lvl1pPr marL="0" indent="0">
              <a:buNone/>
              <a:defRPr sz="1800" b="1"/>
            </a:lvl1pPr>
            <a:lvl2pPr marL="340020" indent="0">
              <a:buNone/>
              <a:defRPr sz="1500" b="1"/>
            </a:lvl2pPr>
            <a:lvl3pPr marL="680039" indent="0">
              <a:buNone/>
              <a:defRPr sz="1300" b="1"/>
            </a:lvl3pPr>
            <a:lvl4pPr marL="1020059" indent="0">
              <a:buNone/>
              <a:defRPr sz="1200" b="1"/>
            </a:lvl4pPr>
            <a:lvl5pPr marL="1360079" indent="0">
              <a:buNone/>
              <a:defRPr sz="1200" b="1"/>
            </a:lvl5pPr>
            <a:lvl6pPr marL="1700098" indent="0">
              <a:buNone/>
              <a:defRPr sz="1200" b="1"/>
            </a:lvl6pPr>
            <a:lvl7pPr marL="2040118" indent="0">
              <a:buNone/>
              <a:defRPr sz="1200" b="1"/>
            </a:lvl7pPr>
            <a:lvl8pPr marL="2380137" indent="0">
              <a:buNone/>
              <a:defRPr sz="1200" b="1"/>
            </a:lvl8pPr>
            <a:lvl9pPr marL="2720157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9995" y="11418096"/>
            <a:ext cx="11135768" cy="20743913"/>
          </a:xfrm>
          <a:prstGeom prst="rect">
            <a:avLst/>
          </a:prstGeom>
        </p:spPr>
        <p:txBody>
          <a:bodyPr lIns="68004" tIns="34002" rIns="68004" bIns="34002"/>
          <a:lstStyle>
            <a:defPPr>
              <a:defRPr kern="1200" smtId="4294967295"/>
            </a:defPPr>
            <a:lvl1pPr>
              <a:defRPr sz="1800"/>
            </a:lvl1pPr>
            <a:lvl2pPr>
              <a:defRPr sz="1500"/>
            </a:lvl2pPr>
            <a:lvl3pPr>
              <a:defRPr sz="13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802530" y="8060039"/>
            <a:ext cx="11140629" cy="3358058"/>
          </a:xfrm>
          <a:prstGeom prst="rect">
            <a:avLst/>
          </a:prstGeom>
        </p:spPr>
        <p:txBody>
          <a:bodyPr lIns="68004" tIns="34002" rIns="68004" bIns="34002" anchor="b"/>
          <a:lstStyle>
            <a:defPPr>
              <a:defRPr kern="1200" smtId="4294967295"/>
            </a:defPPr>
            <a:lvl1pPr marL="0" indent="0">
              <a:buNone/>
              <a:defRPr sz="1800" b="1"/>
            </a:lvl1pPr>
            <a:lvl2pPr marL="340020" indent="0">
              <a:buNone/>
              <a:defRPr sz="1500" b="1"/>
            </a:lvl2pPr>
            <a:lvl3pPr marL="680039" indent="0">
              <a:buNone/>
              <a:defRPr sz="1300" b="1"/>
            </a:lvl3pPr>
            <a:lvl4pPr marL="1020059" indent="0">
              <a:buNone/>
              <a:defRPr sz="1200" b="1"/>
            </a:lvl4pPr>
            <a:lvl5pPr marL="1360079" indent="0">
              <a:buNone/>
              <a:defRPr sz="1200" b="1"/>
            </a:lvl5pPr>
            <a:lvl6pPr marL="1700098" indent="0">
              <a:buNone/>
              <a:defRPr sz="1200" b="1"/>
            </a:lvl6pPr>
            <a:lvl7pPr marL="2040118" indent="0">
              <a:buNone/>
              <a:defRPr sz="1200" b="1"/>
            </a:lvl7pPr>
            <a:lvl8pPr marL="2380137" indent="0">
              <a:buNone/>
              <a:defRPr sz="1200" b="1"/>
            </a:lvl8pPr>
            <a:lvl9pPr marL="2720157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802530" y="11418096"/>
            <a:ext cx="11140629" cy="20743913"/>
          </a:xfrm>
          <a:prstGeom prst="rect">
            <a:avLst/>
          </a:prstGeom>
        </p:spPr>
        <p:txBody>
          <a:bodyPr lIns="68004" tIns="34002" rIns="68004" bIns="34002"/>
          <a:lstStyle>
            <a:defPPr>
              <a:defRPr kern="1200" smtId="4294967295"/>
            </a:defPPr>
            <a:lvl1pPr>
              <a:defRPr sz="1800"/>
            </a:lvl1pPr>
            <a:lvl2pPr>
              <a:defRPr sz="1500"/>
            </a:lvl2pPr>
            <a:lvl3pPr>
              <a:defRPr sz="13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395481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996" y="1441153"/>
            <a:ext cx="22683160" cy="6000750"/>
          </a:xfrm>
          <a:prstGeom prst="rect">
            <a:avLst/>
          </a:prstGeom>
        </p:spPr>
        <p:txBody>
          <a:bodyPr lIns="68004" tIns="34002" rIns="68004" bIns="34002"/>
          <a:lstStyle>
            <a:defPPr>
              <a:defRPr kern="1200" smtId="4294967295"/>
            </a:def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208050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48518239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996" y="1434209"/>
            <a:ext cx="8291662" cy="6099721"/>
          </a:xfrm>
          <a:prstGeom prst="rect">
            <a:avLst/>
          </a:prstGeom>
        </p:spPr>
        <p:txBody>
          <a:bodyPr lIns="68004" tIns="34002" rIns="68004" bIns="34002" anchor="b"/>
          <a:lstStyle>
            <a:defPPr>
              <a:defRPr kern="1200" smtId="4294967295"/>
            </a:defPPr>
            <a:lvl1pPr algn="l">
              <a:defRPr sz="15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53896" y="1434210"/>
            <a:ext cx="14089261" cy="30727799"/>
          </a:xfrm>
          <a:prstGeom prst="rect">
            <a:avLst/>
          </a:prstGeom>
        </p:spPr>
        <p:txBody>
          <a:bodyPr lIns="68004" tIns="34002" rIns="68004" bIns="34002"/>
          <a:lstStyle>
            <a:defPPr>
              <a:defRPr kern="1200" smtId="4294967295"/>
            </a:defPPr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59996" y="7533928"/>
            <a:ext cx="8291662" cy="24628078"/>
          </a:xfrm>
          <a:prstGeom prst="rect">
            <a:avLst/>
          </a:prstGeom>
        </p:spPr>
        <p:txBody>
          <a:bodyPr lIns="68004" tIns="34002" rIns="68004" bIns="34002"/>
          <a:lstStyle>
            <a:defPPr>
              <a:defRPr kern="1200" smtId="4294967295"/>
            </a:defPPr>
            <a:lvl1pPr marL="0" indent="0">
              <a:buNone/>
              <a:defRPr sz="1000"/>
            </a:lvl1pPr>
            <a:lvl2pPr marL="340020" indent="0">
              <a:buNone/>
              <a:defRPr sz="900"/>
            </a:lvl2pPr>
            <a:lvl3pPr marL="680039" indent="0">
              <a:buNone/>
              <a:defRPr sz="700"/>
            </a:lvl3pPr>
            <a:lvl4pPr marL="1020059" indent="0">
              <a:buNone/>
              <a:defRPr sz="700"/>
            </a:lvl4pPr>
            <a:lvl5pPr marL="1360079" indent="0">
              <a:buNone/>
              <a:defRPr sz="700"/>
            </a:lvl5pPr>
            <a:lvl6pPr marL="1700098" indent="0">
              <a:buNone/>
              <a:defRPr sz="700"/>
            </a:lvl6pPr>
            <a:lvl7pPr marL="2040118" indent="0">
              <a:buNone/>
              <a:defRPr sz="700"/>
            </a:lvl7pPr>
            <a:lvl8pPr marL="2380137" indent="0">
              <a:buNone/>
              <a:defRPr sz="700"/>
            </a:lvl8pPr>
            <a:lvl9pPr marL="2720157" indent="0">
              <a:buNone/>
              <a:defRPr sz="7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65727075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40318" y="25202809"/>
            <a:ext cx="15121567" cy="2976067"/>
          </a:xfrm>
          <a:prstGeom prst="rect">
            <a:avLst/>
          </a:prstGeom>
        </p:spPr>
        <p:txBody>
          <a:bodyPr lIns="68004" tIns="34002" rIns="68004" bIns="34002" anchor="b"/>
          <a:lstStyle>
            <a:defPPr>
              <a:defRPr kern="1200" smtId="4294967295"/>
            </a:defPPr>
            <a:lvl1pPr algn="l">
              <a:defRPr sz="15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940318" y="3217419"/>
            <a:ext cx="15121567" cy="21601658"/>
          </a:xfrm>
          <a:prstGeom prst="rect">
            <a:avLst/>
          </a:prstGeom>
        </p:spPr>
        <p:txBody>
          <a:bodyPr lIns="68004" tIns="34002" rIns="68004" bIns="34002"/>
          <a:lstStyle>
            <a:defPPr>
              <a:defRPr kern="1200" smtId="4294967295"/>
            </a:defPPr>
            <a:lvl1pPr marL="0" indent="0">
              <a:buNone/>
              <a:defRPr sz="2400"/>
            </a:lvl1pPr>
            <a:lvl2pPr marL="340020" indent="0">
              <a:buNone/>
              <a:defRPr sz="2100"/>
            </a:lvl2pPr>
            <a:lvl3pPr marL="680039" indent="0">
              <a:buNone/>
              <a:defRPr sz="1800"/>
            </a:lvl3pPr>
            <a:lvl4pPr marL="1020059" indent="0">
              <a:buNone/>
              <a:defRPr sz="1500"/>
            </a:lvl4pPr>
            <a:lvl5pPr marL="1360079" indent="0">
              <a:buNone/>
              <a:defRPr sz="1500"/>
            </a:lvl5pPr>
            <a:lvl6pPr marL="1700098" indent="0">
              <a:buNone/>
              <a:defRPr sz="1500"/>
            </a:lvl6pPr>
            <a:lvl7pPr marL="2040118" indent="0">
              <a:buNone/>
              <a:defRPr sz="1500"/>
            </a:lvl7pPr>
            <a:lvl8pPr marL="2380137" indent="0">
              <a:buNone/>
              <a:defRPr sz="1500"/>
            </a:lvl8pPr>
            <a:lvl9pPr marL="2720157" indent="0">
              <a:buNone/>
              <a:defRPr sz="15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40318" y="28178870"/>
            <a:ext cx="15121567" cy="4224486"/>
          </a:xfrm>
          <a:prstGeom prst="rect">
            <a:avLst/>
          </a:prstGeom>
        </p:spPr>
        <p:txBody>
          <a:bodyPr lIns="68004" tIns="34002" rIns="68004" bIns="34002"/>
          <a:lstStyle>
            <a:defPPr>
              <a:defRPr kern="1200" smtId="4294967295"/>
            </a:defPPr>
            <a:lvl1pPr marL="0" indent="0">
              <a:buNone/>
              <a:defRPr sz="1000"/>
            </a:lvl1pPr>
            <a:lvl2pPr marL="340020" indent="0">
              <a:buNone/>
              <a:defRPr sz="900"/>
            </a:lvl2pPr>
            <a:lvl3pPr marL="680039" indent="0">
              <a:buNone/>
              <a:defRPr sz="700"/>
            </a:lvl3pPr>
            <a:lvl4pPr marL="1020059" indent="0">
              <a:buNone/>
              <a:defRPr sz="700"/>
            </a:lvl4pPr>
            <a:lvl5pPr marL="1360079" indent="0">
              <a:buNone/>
              <a:defRPr sz="700"/>
            </a:lvl5pPr>
            <a:lvl6pPr marL="1700098" indent="0">
              <a:buNone/>
              <a:defRPr sz="700"/>
            </a:lvl6pPr>
            <a:lvl7pPr marL="2040118" indent="0">
              <a:buNone/>
              <a:defRPr sz="700"/>
            </a:lvl7pPr>
            <a:lvl8pPr marL="2380137" indent="0">
              <a:buNone/>
              <a:defRPr sz="700"/>
            </a:lvl8pPr>
            <a:lvl9pPr marL="2720157" indent="0">
              <a:buNone/>
              <a:defRPr sz="7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89956869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New picture"/>
          <p:cNvPicPr/>
          <p:nvPr/>
        </p:nvPicPr>
        <p:blipFill dpi="0">
          <a:blip r:embed="rId13"/>
          <a:stretch>
            <a:fillRect/>
          </a:stretch>
        </p:blipFill>
        <p:spPr>
          <a:xfrm rot="16200000">
            <a:off x="-8100269" y="18285992"/>
            <a:ext cx="14406563" cy="896987"/>
          </a:xfrm>
          <a:prstGeom prst="rect">
            <a:avLst/>
          </a:prstGeom>
        </p:spPr>
      </p:pic>
      <p:pic>
        <p:nvPicPr>
          <p:cNvPr id="3" name="New picture"/>
          <p:cNvPicPr/>
          <p:nvPr/>
        </p:nvPicPr>
        <p:blipFill dpi="0">
          <a:blip r:embed="rId13"/>
          <a:stretch>
            <a:fillRect/>
          </a:stretch>
        </p:blipFill>
        <p:spPr>
          <a:xfrm rot="5400000">
            <a:off x="18896858" y="18285992"/>
            <a:ext cx="14406563" cy="896987"/>
          </a:xfrm>
          <a:prstGeom prst="rect">
            <a:avLst/>
          </a:prstGeom>
        </p:spPr>
      </p:pic>
      <p:pic>
        <p:nvPicPr>
          <p:cNvPr id="4" name="New picture"/>
          <p:cNvPicPr/>
          <p:nvPr/>
        </p:nvPicPr>
        <p:blipFill dpi="0">
          <a:blip r:embed="rId14"/>
          <a:stretch>
            <a:fillRect/>
          </a:stretch>
        </p:blipFill>
        <p:spPr>
          <a:xfrm>
            <a:off x="32819" y="36480751"/>
            <a:ext cx="25137517" cy="1893094"/>
          </a:xfrm>
          <a:prstGeom prst="rect">
            <a:avLst/>
          </a:prstGeom>
        </p:spPr>
      </p:pic>
      <p:sp>
        <p:nvSpPr>
          <p:cNvPr id="5" name="New shape"/>
          <p:cNvSpPr/>
          <p:nvPr/>
        </p:nvSpPr>
        <p:spPr>
          <a:xfrm>
            <a:off x="32818" y="37016531"/>
            <a:ext cx="12601575" cy="119062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004" tIns="34002" rIns="68004" bIns="34002" rtlCol="0" anchor="ctr"/>
          <a:lstStyle>
            <a:defPPr>
              <a:defRPr kern="1200" smtId="4294967295"/>
            </a:defPPr>
          </a:lstStyle>
          <a:p>
            <a:pPr algn="l"/>
            <a:r>
              <a:rPr sz="4700" smtId="4294967295">
                <a:solidFill>
                  <a:srgbClr val="808080"/>
                </a:solidFill>
              </a:rPr>
              <a:t>Template ID: multicolorgradients  Size: 42x48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defPPr>
        <a:defRPr kern="1200" smtId="4294967295"/>
      </a:defPPr>
      <a:lvl1pPr algn="ctr" defTabSz="2286869" rtl="0" eaLnBrk="0" fontAlgn="base" hangingPunct="0">
        <a:spcBef>
          <a:spcPct val="0"/>
        </a:spcBef>
        <a:spcAft>
          <a:spcPct val="0"/>
        </a:spcAft>
        <a:defRPr sz="11000">
          <a:solidFill>
            <a:schemeClr val="tx2"/>
          </a:solidFill>
          <a:latin typeface="+mj-lt"/>
          <a:ea typeface="+mj-ea"/>
          <a:cs typeface="+mj-cs"/>
        </a:defRPr>
      </a:lvl1pPr>
      <a:lvl2pPr algn="ctr" defTabSz="2286869" rtl="0" eaLnBrk="0" fontAlgn="base" hangingPunct="0">
        <a:spcBef>
          <a:spcPct val="0"/>
        </a:spcBef>
        <a:spcAft>
          <a:spcPct val="0"/>
        </a:spcAft>
        <a:defRPr sz="11000">
          <a:solidFill>
            <a:schemeClr val="tx2"/>
          </a:solidFill>
          <a:latin typeface="Times New Roman" pitchFamily="18" charset="0"/>
        </a:defRPr>
      </a:lvl2pPr>
      <a:lvl3pPr algn="ctr" defTabSz="2286869" rtl="0" eaLnBrk="0" fontAlgn="base" hangingPunct="0">
        <a:spcBef>
          <a:spcPct val="0"/>
        </a:spcBef>
        <a:spcAft>
          <a:spcPct val="0"/>
        </a:spcAft>
        <a:defRPr sz="11000">
          <a:solidFill>
            <a:schemeClr val="tx2"/>
          </a:solidFill>
          <a:latin typeface="Times New Roman" pitchFamily="18" charset="0"/>
        </a:defRPr>
      </a:lvl3pPr>
      <a:lvl4pPr algn="ctr" defTabSz="2286869" rtl="0" eaLnBrk="0" fontAlgn="base" hangingPunct="0">
        <a:spcBef>
          <a:spcPct val="0"/>
        </a:spcBef>
        <a:spcAft>
          <a:spcPct val="0"/>
        </a:spcAft>
        <a:defRPr sz="11000">
          <a:solidFill>
            <a:schemeClr val="tx2"/>
          </a:solidFill>
          <a:latin typeface="Times New Roman" pitchFamily="18" charset="0"/>
        </a:defRPr>
      </a:lvl4pPr>
      <a:lvl5pPr algn="ctr" defTabSz="2286869" rtl="0" eaLnBrk="0" fontAlgn="base" hangingPunct="0">
        <a:spcBef>
          <a:spcPct val="0"/>
        </a:spcBef>
        <a:spcAft>
          <a:spcPct val="0"/>
        </a:spcAft>
        <a:defRPr sz="11000">
          <a:solidFill>
            <a:schemeClr val="tx2"/>
          </a:solidFill>
          <a:latin typeface="Times New Roman" pitchFamily="18" charset="0"/>
        </a:defRPr>
      </a:lvl5pPr>
      <a:lvl6pPr marL="340020" algn="ctr" defTabSz="2286869" rtl="0" eaLnBrk="0" fontAlgn="base" hangingPunct="0">
        <a:spcBef>
          <a:spcPct val="0"/>
        </a:spcBef>
        <a:spcAft>
          <a:spcPct val="0"/>
        </a:spcAft>
        <a:defRPr sz="11000">
          <a:solidFill>
            <a:schemeClr val="tx2"/>
          </a:solidFill>
          <a:latin typeface="Times New Roman" pitchFamily="18" charset="0"/>
        </a:defRPr>
      </a:lvl6pPr>
      <a:lvl7pPr marL="680039" algn="ctr" defTabSz="2286869" rtl="0" eaLnBrk="0" fontAlgn="base" hangingPunct="0">
        <a:spcBef>
          <a:spcPct val="0"/>
        </a:spcBef>
        <a:spcAft>
          <a:spcPct val="0"/>
        </a:spcAft>
        <a:defRPr sz="11000">
          <a:solidFill>
            <a:schemeClr val="tx2"/>
          </a:solidFill>
          <a:latin typeface="Times New Roman" pitchFamily="18" charset="0"/>
        </a:defRPr>
      </a:lvl7pPr>
      <a:lvl8pPr marL="1020059" algn="ctr" defTabSz="2286869" rtl="0" eaLnBrk="0" fontAlgn="base" hangingPunct="0">
        <a:spcBef>
          <a:spcPct val="0"/>
        </a:spcBef>
        <a:spcAft>
          <a:spcPct val="0"/>
        </a:spcAft>
        <a:defRPr sz="11000">
          <a:solidFill>
            <a:schemeClr val="tx2"/>
          </a:solidFill>
          <a:latin typeface="Times New Roman" pitchFamily="18" charset="0"/>
        </a:defRPr>
      </a:lvl8pPr>
      <a:lvl9pPr marL="1360079" algn="ctr" defTabSz="2286869" rtl="0" eaLnBrk="0" fontAlgn="base" hangingPunct="0">
        <a:spcBef>
          <a:spcPct val="0"/>
        </a:spcBef>
        <a:spcAft>
          <a:spcPct val="0"/>
        </a:spcAft>
        <a:defRPr sz="11000">
          <a:solidFill>
            <a:schemeClr val="tx2"/>
          </a:solidFill>
          <a:latin typeface="Times New Roman" pitchFamily="18" charset="0"/>
        </a:defRPr>
      </a:lvl9pPr>
    </p:titleStyle>
    <p:bodyStyle>
      <a:defPPr>
        <a:defRPr kern="1200" smtId="4294967295"/>
      </a:defPPr>
      <a:lvl1pPr marL="855953" indent="-855953" algn="l" defTabSz="2286869" rtl="0" eaLnBrk="0" fontAlgn="base" hangingPunct="0">
        <a:spcBef>
          <a:spcPct val="20000"/>
        </a:spcBef>
        <a:spcAft>
          <a:spcPct val="0"/>
        </a:spcAft>
        <a:buChar char="•"/>
        <a:defRPr sz="8000">
          <a:solidFill>
            <a:schemeClr val="tx1"/>
          </a:solidFill>
          <a:latin typeface="+mn-lt"/>
          <a:ea typeface="+mn-ea"/>
          <a:cs typeface="+mn-cs"/>
        </a:defRPr>
      </a:lvl1pPr>
      <a:lvl2pPr marL="1857122" indent="-714278" algn="l" defTabSz="2286869" rtl="0" eaLnBrk="0" fontAlgn="base" hangingPunct="0">
        <a:spcBef>
          <a:spcPct val="20000"/>
        </a:spcBef>
        <a:spcAft>
          <a:spcPct val="0"/>
        </a:spcAft>
        <a:buChar char="–"/>
        <a:defRPr sz="7100">
          <a:solidFill>
            <a:schemeClr val="tx1"/>
          </a:solidFill>
          <a:latin typeface="+mn-lt"/>
        </a:defRPr>
      </a:lvl2pPr>
      <a:lvl3pPr marL="2858290" indent="-571422" algn="l" defTabSz="2286869" rtl="0" eaLnBrk="0" fontAlgn="base" hangingPunct="0">
        <a:spcBef>
          <a:spcPct val="20000"/>
        </a:spcBef>
        <a:spcAft>
          <a:spcPct val="0"/>
        </a:spcAft>
        <a:buChar char="•"/>
        <a:defRPr sz="6000">
          <a:solidFill>
            <a:schemeClr val="tx1"/>
          </a:solidFill>
          <a:latin typeface="+mn-lt"/>
        </a:defRPr>
      </a:lvl3pPr>
      <a:lvl4pPr marL="4004676" indent="-574964" algn="l" defTabSz="2286869" rtl="0" eaLnBrk="0" fontAlgn="base" hangingPunct="0">
        <a:spcBef>
          <a:spcPct val="20000"/>
        </a:spcBef>
        <a:spcAft>
          <a:spcPct val="0"/>
        </a:spcAft>
        <a:buChar char="–"/>
        <a:defRPr sz="4800">
          <a:solidFill>
            <a:schemeClr val="tx1"/>
          </a:solidFill>
          <a:latin typeface="+mn-lt"/>
        </a:defRPr>
      </a:lvl4pPr>
      <a:lvl5pPr marL="5147520" indent="-571422" algn="l" defTabSz="2286869" rtl="0" eaLnBrk="0" fontAlgn="base" hangingPunct="0">
        <a:spcBef>
          <a:spcPct val="20000"/>
        </a:spcBef>
        <a:spcAft>
          <a:spcPct val="0"/>
        </a:spcAft>
        <a:buChar char="»"/>
        <a:defRPr sz="4800">
          <a:solidFill>
            <a:schemeClr val="tx1"/>
          </a:solidFill>
          <a:latin typeface="+mn-lt"/>
        </a:defRPr>
      </a:lvl5pPr>
      <a:lvl6pPr marL="5487539" indent="-571422" algn="l" defTabSz="2286869" rtl="0" eaLnBrk="0" fontAlgn="base" hangingPunct="0">
        <a:spcBef>
          <a:spcPct val="20000"/>
        </a:spcBef>
        <a:spcAft>
          <a:spcPct val="0"/>
        </a:spcAft>
        <a:buChar char="»"/>
        <a:defRPr sz="4800">
          <a:solidFill>
            <a:schemeClr val="tx1"/>
          </a:solidFill>
          <a:latin typeface="+mn-lt"/>
        </a:defRPr>
      </a:lvl6pPr>
      <a:lvl7pPr marL="5827559" indent="-571422" algn="l" defTabSz="2286869" rtl="0" eaLnBrk="0" fontAlgn="base" hangingPunct="0">
        <a:spcBef>
          <a:spcPct val="20000"/>
        </a:spcBef>
        <a:spcAft>
          <a:spcPct val="0"/>
        </a:spcAft>
        <a:buChar char="»"/>
        <a:defRPr sz="4800">
          <a:solidFill>
            <a:schemeClr val="tx1"/>
          </a:solidFill>
          <a:latin typeface="+mn-lt"/>
        </a:defRPr>
      </a:lvl7pPr>
      <a:lvl8pPr marL="6167578" indent="-571422" algn="l" defTabSz="2286869" rtl="0" eaLnBrk="0" fontAlgn="base" hangingPunct="0">
        <a:spcBef>
          <a:spcPct val="20000"/>
        </a:spcBef>
        <a:spcAft>
          <a:spcPct val="0"/>
        </a:spcAft>
        <a:buChar char="»"/>
        <a:defRPr sz="4800">
          <a:solidFill>
            <a:schemeClr val="tx1"/>
          </a:solidFill>
          <a:latin typeface="+mn-lt"/>
        </a:defRPr>
      </a:lvl8pPr>
      <a:lvl9pPr marL="6507598" indent="-571422" algn="l" defTabSz="2286869" rtl="0" eaLnBrk="0" fontAlgn="base" hangingPunct="0">
        <a:spcBef>
          <a:spcPct val="20000"/>
        </a:spcBef>
        <a:spcAft>
          <a:spcPct val="0"/>
        </a:spcAft>
        <a:buChar char="»"/>
        <a:defRPr sz="48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680039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1pPr>
      <a:lvl2pPr marL="340020" algn="l" defTabSz="680039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680039" algn="l" defTabSz="680039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3pPr>
      <a:lvl4pPr marL="1020059" algn="l" defTabSz="680039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360079" algn="l" defTabSz="680039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098" algn="l" defTabSz="680039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2040118" algn="l" defTabSz="680039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2380137" algn="l" defTabSz="680039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2720157" algn="l" defTabSz="680039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chemeClr val="bg1"/>
            </a:gs>
            <a:gs pos="100000">
              <a:schemeClr val="tx2">
                <a:lumMod val="40000"/>
                <a:lumOff val="60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437555" y="535781"/>
            <a:ext cx="24348097" cy="4321969"/>
            <a:chOff x="1054474" y="193964"/>
            <a:chExt cx="41794578" cy="3463636"/>
          </a:xfrm>
        </p:grpSpPr>
        <p:sp>
          <p:nvSpPr>
            <p:cNvPr id="30" name="Text Box 241"/>
            <p:cNvSpPr txBox="1">
              <a:spLocks noChangeArrowheads="1"/>
            </p:cNvSpPr>
            <p:nvPr/>
          </p:nvSpPr>
          <p:spPr bwMode="auto">
            <a:xfrm>
              <a:off x="1054474" y="193965"/>
              <a:ext cx="41782253" cy="3463635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  <a:ln w="25400">
              <a:noFill/>
              <a:miter lim="800000"/>
            </a:ln>
          </p:spPr>
          <p:txBody>
            <a:bodyPr lIns="61170" tIns="30584" rIns="61170" bIns="30584" anchor="ctr"/>
            <a:lstStyle>
              <a:defPPr>
                <a:defRPr kern="1200" smtId="4294967295"/>
              </a:defPPr>
              <a:lvl1pPr defTabSz="6127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defTabSz="6127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defTabSz="6127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defTabSz="6127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defTabSz="6127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defTabSz="6127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defTabSz="6127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defTabSz="6127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defTabSz="6127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endParaRPr lang="en-US" altLang="zh-CN" sz="3100" b="1" i="1" u="sng">
                <a:solidFill>
                  <a:schemeClr val="bg1"/>
                </a:solidFill>
                <a:latin typeface="Arial"/>
                <a:ea typeface="SimSun" pitchFamily="2" charset="-122"/>
              </a:endParaRPr>
            </a:p>
          </p:txBody>
        </p:sp>
        <p:sp>
          <p:nvSpPr>
            <p:cNvPr id="31" name="Text Box 241"/>
            <p:cNvSpPr txBox="1">
              <a:spLocks noChangeArrowheads="1"/>
            </p:cNvSpPr>
            <p:nvPr/>
          </p:nvSpPr>
          <p:spPr bwMode="auto">
            <a:xfrm>
              <a:off x="1066800" y="193964"/>
              <a:ext cx="41782253" cy="3463635"/>
            </a:xfrm>
            <a:prstGeom prst="rect">
              <a:avLst/>
            </a:prstGeom>
            <a:solidFill>
              <a:srgbClr val="0082A5">
                <a:alpha val="20000"/>
              </a:srgbClr>
            </a:solidFill>
            <a:ln w="25400">
              <a:noFill/>
              <a:miter lim="800000"/>
            </a:ln>
          </p:spPr>
          <p:txBody>
            <a:bodyPr lIns="61170" tIns="30584" rIns="61170" bIns="30584" anchor="ctr"/>
            <a:lstStyle>
              <a:defPPr>
                <a:defRPr kern="1200" smtId="4294967295"/>
              </a:defPPr>
              <a:lvl1pPr defTabSz="6127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defTabSz="6127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defTabSz="6127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defTabSz="6127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defTabSz="6127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defTabSz="6127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defTabSz="6127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defTabSz="6127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defTabSz="6127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endParaRPr lang="en-US" altLang="zh-CN" sz="3100" b="1" i="1" u="sng">
                <a:solidFill>
                  <a:schemeClr val="bg1"/>
                </a:solidFill>
                <a:latin typeface="Arial"/>
                <a:ea typeface="SimSun" pitchFamily="2" charset="-122"/>
              </a:endParaRPr>
            </a:p>
          </p:txBody>
        </p:sp>
      </p:grpSp>
      <p:sp>
        <p:nvSpPr>
          <p:cNvPr id="32" name="Text Box 262"/>
          <p:cNvSpPr txBox="1">
            <a:spLocks noChangeArrowheads="1"/>
          </p:cNvSpPr>
          <p:nvPr/>
        </p:nvSpPr>
        <p:spPr bwMode="auto">
          <a:xfrm>
            <a:off x="451809" y="2305051"/>
            <a:ext cx="24266815" cy="25526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FFBF0B"/>
                  </a:outerShdw>
                </a:effectLst>
              </a14:hiddenEffects>
            </a:ext>
          </a:extLst>
        </p:spPr>
        <p:txBody>
          <a:bodyPr lIns="45492" tIns="22745" rIns="45492" bIns="22745" anchor="ctr"/>
          <a:lstStyle>
            <a:defPPr>
              <a:defRPr kern="1200" smtId="4294967295"/>
            </a:defPPr>
            <a:lvl1pPr defTabSz="61277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61277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61277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61277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61277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6127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6127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6127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6127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tr-TR" sz="4800" b="1" dirty="0">
                <a:solidFill>
                  <a:schemeClr val="bg1">
                    <a:lumMod val="95000"/>
                  </a:schemeClr>
                </a:solidFill>
                <a:latin typeface="Gill Sans MT" pitchFamily="34" charset="0"/>
                <a:ea typeface="Microsoft YaHei" pitchFamily="34" charset="-122"/>
                <a:cs typeface="Andalus" pitchFamily="18" charset="-78"/>
              </a:rPr>
              <a:t>Aktif Karbon </a:t>
            </a:r>
            <a:r>
              <a:rPr lang="tr-TR" sz="4800" b="1" dirty="0" err="1">
                <a:solidFill>
                  <a:schemeClr val="bg1">
                    <a:lumMod val="95000"/>
                  </a:schemeClr>
                </a:solidFill>
                <a:latin typeface="Gill Sans MT" pitchFamily="34" charset="0"/>
                <a:ea typeface="Microsoft YaHei" pitchFamily="34" charset="-122"/>
                <a:cs typeface="Andalus" pitchFamily="18" charset="-78"/>
              </a:rPr>
              <a:t>Adsorpsiyonuyla</a:t>
            </a:r>
            <a:r>
              <a:rPr lang="tr-TR" sz="4800" b="1" dirty="0">
                <a:solidFill>
                  <a:schemeClr val="bg1">
                    <a:lumMod val="95000"/>
                  </a:schemeClr>
                </a:solidFill>
                <a:latin typeface="Gill Sans MT" pitchFamily="34" charset="0"/>
                <a:ea typeface="Microsoft YaHei" pitchFamily="34" charset="-122"/>
                <a:cs typeface="Andalus" pitchFamily="18" charset="-78"/>
              </a:rPr>
              <a:t>  Ağır Metal </a:t>
            </a:r>
            <a:r>
              <a:rPr lang="tr-TR" sz="4800" b="1" dirty="0" smtClean="0">
                <a:solidFill>
                  <a:schemeClr val="bg1">
                    <a:lumMod val="95000"/>
                  </a:schemeClr>
                </a:solidFill>
                <a:latin typeface="Gill Sans MT" pitchFamily="34" charset="0"/>
                <a:ea typeface="Microsoft YaHei" pitchFamily="34" charset="-122"/>
                <a:cs typeface="Andalus" pitchFamily="18" charset="-78"/>
              </a:rPr>
              <a:t>Giderimi ve </a:t>
            </a:r>
            <a:r>
              <a:rPr lang="tr-TR" sz="4800" b="1" dirty="0">
                <a:solidFill>
                  <a:schemeClr val="bg1">
                    <a:lumMod val="95000"/>
                  </a:schemeClr>
                </a:solidFill>
                <a:latin typeface="Gill Sans MT" pitchFamily="34" charset="0"/>
                <a:ea typeface="Microsoft YaHei" pitchFamily="34" charset="-122"/>
                <a:cs typeface="Andalus" pitchFamily="18" charset="-78"/>
              </a:rPr>
              <a:t>Alevli AAS ile </a:t>
            </a:r>
            <a:r>
              <a:rPr lang="tr-TR" sz="4800" b="1" dirty="0" smtClean="0">
                <a:solidFill>
                  <a:schemeClr val="bg1">
                    <a:lumMod val="95000"/>
                  </a:schemeClr>
                </a:solidFill>
                <a:latin typeface="Gill Sans MT" pitchFamily="34" charset="0"/>
                <a:ea typeface="Microsoft YaHei" pitchFamily="34" charset="-122"/>
                <a:cs typeface="Andalus" pitchFamily="18" charset="-78"/>
              </a:rPr>
              <a:t>Tayin</a:t>
            </a:r>
          </a:p>
          <a:p>
            <a:pPr algn="ctr"/>
            <a:r>
              <a:rPr lang="tr-TR" sz="4800" b="1" dirty="0">
                <a:solidFill>
                  <a:schemeClr val="bg1">
                    <a:lumMod val="95000"/>
                  </a:schemeClr>
                </a:solidFill>
                <a:latin typeface="Gill Sans MT" pitchFamily="34" charset="0"/>
                <a:ea typeface="Microsoft YaHei" pitchFamily="34" charset="-122"/>
                <a:cs typeface="Andalus" pitchFamily="18" charset="-78"/>
              </a:rPr>
              <a:t/>
            </a:r>
            <a:br>
              <a:rPr lang="tr-TR" sz="4800" b="1" dirty="0">
                <a:solidFill>
                  <a:schemeClr val="bg1">
                    <a:lumMod val="95000"/>
                  </a:schemeClr>
                </a:solidFill>
                <a:latin typeface="Gill Sans MT" pitchFamily="34" charset="0"/>
                <a:ea typeface="Microsoft YaHei" pitchFamily="34" charset="-122"/>
                <a:cs typeface="Andalus" pitchFamily="18" charset="-78"/>
              </a:rPr>
            </a:br>
            <a:r>
              <a:rPr lang="en-US" sz="3200" b="1" dirty="0">
                <a:solidFill>
                  <a:schemeClr val="bg1"/>
                </a:solidFill>
                <a:latin typeface="Gill Sans MT" pitchFamily="34" charset="0"/>
                <a:cs typeface="Andalus" pitchFamily="18" charset="-78"/>
              </a:rPr>
              <a:t>PEKER S</a:t>
            </a:r>
            <a:r>
              <a:rPr lang="en-US" sz="3200" b="1" baseline="30000" dirty="0">
                <a:solidFill>
                  <a:schemeClr val="bg1"/>
                </a:solidFill>
                <a:latin typeface="Gill Sans MT" pitchFamily="34" charset="0"/>
                <a:cs typeface="Andalus" pitchFamily="18" charset="-78"/>
              </a:rPr>
              <a:t>1</a:t>
            </a:r>
            <a:r>
              <a:rPr lang="en-US" sz="3200" b="1" dirty="0">
                <a:solidFill>
                  <a:schemeClr val="bg1"/>
                </a:solidFill>
                <a:latin typeface="Gill Sans MT" pitchFamily="34" charset="0"/>
                <a:cs typeface="Andalus" pitchFamily="18" charset="-78"/>
              </a:rPr>
              <a:t>,</a:t>
            </a:r>
            <a:r>
              <a:rPr lang="tr-TR" sz="3200" b="1" dirty="0">
                <a:solidFill>
                  <a:schemeClr val="bg1"/>
                </a:solidFill>
                <a:latin typeface="Gill Sans MT" pitchFamily="34" charset="0"/>
                <a:cs typeface="Andalus" pitchFamily="18" charset="-78"/>
              </a:rPr>
              <a:t>    </a:t>
            </a:r>
            <a:r>
              <a:rPr lang="en-US" sz="3200" b="1" dirty="0">
                <a:solidFill>
                  <a:schemeClr val="bg1"/>
                </a:solidFill>
                <a:latin typeface="Gill Sans MT" pitchFamily="34" charset="0"/>
                <a:cs typeface="Andalus" pitchFamily="18" charset="-78"/>
              </a:rPr>
              <a:t>KAŞ M.</a:t>
            </a:r>
            <a:r>
              <a:rPr lang="en-US" sz="3200" b="1" baseline="30000" dirty="0">
                <a:solidFill>
                  <a:schemeClr val="bg1"/>
                </a:solidFill>
                <a:latin typeface="Gill Sans MT" pitchFamily="34" charset="0"/>
                <a:cs typeface="Andalus" pitchFamily="18" charset="-78"/>
              </a:rPr>
              <a:t>1</a:t>
            </a:r>
            <a:r>
              <a:rPr lang="en-US" sz="3200" b="1" dirty="0">
                <a:solidFill>
                  <a:schemeClr val="bg1"/>
                </a:solidFill>
                <a:latin typeface="Gill Sans MT" pitchFamily="34" charset="0"/>
                <a:cs typeface="Andalus" pitchFamily="18" charset="-78"/>
              </a:rPr>
              <a:t>, </a:t>
            </a:r>
            <a:r>
              <a:rPr lang="tr-TR" sz="3200" b="1" dirty="0">
                <a:solidFill>
                  <a:schemeClr val="bg1"/>
                </a:solidFill>
                <a:latin typeface="Gill Sans MT" pitchFamily="34" charset="0"/>
                <a:cs typeface="Andalus" pitchFamily="18" charset="-78"/>
              </a:rPr>
              <a:t>  </a:t>
            </a:r>
            <a:r>
              <a:rPr lang="en-US" sz="3200" b="1" dirty="0">
                <a:solidFill>
                  <a:schemeClr val="bg1"/>
                </a:solidFill>
                <a:latin typeface="Gill Sans MT" pitchFamily="34" charset="0"/>
                <a:cs typeface="Andalus" pitchFamily="18" charset="-78"/>
              </a:rPr>
              <a:t>BAYTAK </a:t>
            </a:r>
            <a:r>
              <a:rPr lang="en-US" sz="3200" b="1" dirty="0" smtClean="0">
                <a:solidFill>
                  <a:schemeClr val="bg1"/>
                </a:solidFill>
                <a:latin typeface="Gill Sans MT" pitchFamily="34" charset="0"/>
                <a:cs typeface="Andalus" pitchFamily="18" charset="-78"/>
              </a:rPr>
              <a:t>S.</a:t>
            </a:r>
            <a:r>
              <a:rPr lang="en-US" sz="3200" b="1" baseline="30000" dirty="0" smtClean="0">
                <a:solidFill>
                  <a:schemeClr val="bg1"/>
                </a:solidFill>
                <a:latin typeface="Gill Sans MT" pitchFamily="34" charset="0"/>
                <a:cs typeface="Andalus" pitchFamily="18" charset="-78"/>
              </a:rPr>
              <a:t>1</a:t>
            </a:r>
            <a:endParaRPr lang="tr-TR" sz="3200" b="1" baseline="30000" dirty="0" smtClean="0">
              <a:solidFill>
                <a:schemeClr val="bg1"/>
              </a:solidFill>
              <a:latin typeface="Gill Sans MT" pitchFamily="34" charset="0"/>
              <a:cs typeface="Andalus" pitchFamily="18" charset="-78"/>
            </a:endParaRPr>
          </a:p>
          <a:p>
            <a:pPr algn="ctr"/>
            <a:endParaRPr lang="tr-TR" sz="3200" b="1" baseline="30000" dirty="0">
              <a:solidFill>
                <a:schemeClr val="bg1"/>
              </a:solidFill>
              <a:latin typeface="Gill Sans MT" pitchFamily="34" charset="0"/>
              <a:cs typeface="Andalus" pitchFamily="18" charset="-78"/>
            </a:endParaRPr>
          </a:p>
          <a:p>
            <a:pPr algn="ctr"/>
            <a:r>
              <a:rPr lang="en-US" sz="3200" i="1" baseline="30000" dirty="0">
                <a:solidFill>
                  <a:schemeClr val="bg1"/>
                </a:solidFill>
                <a:latin typeface="Gill Sans MT" pitchFamily="34" charset="0"/>
              </a:rPr>
              <a:t> 1</a:t>
            </a:r>
            <a:r>
              <a:rPr lang="en-US" sz="3200" i="1" dirty="0">
                <a:solidFill>
                  <a:schemeClr val="bg1"/>
                </a:solidFill>
                <a:latin typeface="Gill Sans MT" pitchFamily="34" charset="0"/>
              </a:rPr>
              <a:t>Süleyman </a:t>
            </a:r>
            <a:r>
              <a:rPr lang="en-US" sz="3200" i="1" dirty="0" err="1">
                <a:solidFill>
                  <a:schemeClr val="bg1"/>
                </a:solidFill>
                <a:latin typeface="Gill Sans MT" pitchFamily="34" charset="0"/>
              </a:rPr>
              <a:t>Demirel</a:t>
            </a:r>
            <a:r>
              <a:rPr lang="en-US" sz="3200" i="1" dirty="0">
                <a:solidFill>
                  <a:schemeClr val="bg1"/>
                </a:solidFill>
                <a:latin typeface="Gill Sans MT" pitchFamily="34" charset="0"/>
              </a:rPr>
              <a:t> </a:t>
            </a:r>
            <a:r>
              <a:rPr lang="en-US" sz="3200" i="1" dirty="0" err="1">
                <a:solidFill>
                  <a:schemeClr val="bg1"/>
                </a:solidFill>
                <a:latin typeface="Gill Sans MT" pitchFamily="34" charset="0"/>
              </a:rPr>
              <a:t>Üniversitesi</a:t>
            </a:r>
            <a:r>
              <a:rPr lang="en-US" sz="3200" i="1" dirty="0">
                <a:solidFill>
                  <a:schemeClr val="bg1"/>
                </a:solidFill>
                <a:latin typeface="Gill Sans MT" pitchFamily="34" charset="0"/>
              </a:rPr>
              <a:t>, </a:t>
            </a:r>
            <a:r>
              <a:rPr lang="en-US" sz="3200" i="1" dirty="0" err="1">
                <a:solidFill>
                  <a:schemeClr val="bg1"/>
                </a:solidFill>
                <a:latin typeface="Gill Sans MT" pitchFamily="34" charset="0"/>
              </a:rPr>
              <a:t>Mühendislik</a:t>
            </a:r>
            <a:r>
              <a:rPr lang="en-US" sz="3200" i="1" dirty="0">
                <a:solidFill>
                  <a:schemeClr val="bg1"/>
                </a:solidFill>
                <a:latin typeface="Gill Sans MT" pitchFamily="34" charset="0"/>
              </a:rPr>
              <a:t> </a:t>
            </a:r>
            <a:r>
              <a:rPr lang="en-US" sz="3200" i="1" dirty="0" err="1">
                <a:solidFill>
                  <a:schemeClr val="bg1"/>
                </a:solidFill>
                <a:latin typeface="Gill Sans MT" pitchFamily="34" charset="0"/>
              </a:rPr>
              <a:t>Fakültesi</a:t>
            </a:r>
            <a:r>
              <a:rPr lang="en-US" sz="3200" i="1" dirty="0">
                <a:solidFill>
                  <a:schemeClr val="bg1"/>
                </a:solidFill>
                <a:latin typeface="Gill Sans MT" pitchFamily="34" charset="0"/>
              </a:rPr>
              <a:t>, </a:t>
            </a:r>
            <a:r>
              <a:rPr lang="en-US" sz="3200" i="1" dirty="0" err="1">
                <a:solidFill>
                  <a:schemeClr val="bg1"/>
                </a:solidFill>
                <a:latin typeface="Gill Sans MT" pitchFamily="34" charset="0"/>
              </a:rPr>
              <a:t>Kimya</a:t>
            </a:r>
            <a:r>
              <a:rPr lang="en-US" sz="3200" i="1" dirty="0">
                <a:solidFill>
                  <a:schemeClr val="bg1"/>
                </a:solidFill>
                <a:latin typeface="Gill Sans MT" pitchFamily="34" charset="0"/>
              </a:rPr>
              <a:t> </a:t>
            </a:r>
            <a:r>
              <a:rPr lang="en-US" sz="3200" i="1" dirty="0" err="1">
                <a:solidFill>
                  <a:schemeClr val="bg1"/>
                </a:solidFill>
                <a:latin typeface="Gill Sans MT" pitchFamily="34" charset="0"/>
              </a:rPr>
              <a:t>Mühendisliği</a:t>
            </a:r>
            <a:r>
              <a:rPr lang="en-US" sz="3200" i="1" dirty="0">
                <a:solidFill>
                  <a:schemeClr val="bg1"/>
                </a:solidFill>
                <a:latin typeface="Gill Sans MT" pitchFamily="34" charset="0"/>
              </a:rPr>
              <a:t> </a:t>
            </a:r>
            <a:r>
              <a:rPr lang="en-US" sz="3200" i="1" dirty="0" err="1">
                <a:solidFill>
                  <a:schemeClr val="bg1"/>
                </a:solidFill>
                <a:latin typeface="Gill Sans MT" pitchFamily="34" charset="0"/>
              </a:rPr>
              <a:t>Bölümü</a:t>
            </a:r>
            <a:r>
              <a:rPr lang="en-US" sz="3200" i="1" dirty="0">
                <a:solidFill>
                  <a:schemeClr val="bg1"/>
                </a:solidFill>
                <a:latin typeface="Gill Sans MT" pitchFamily="34" charset="0"/>
              </a:rPr>
              <a:t>, </a:t>
            </a:r>
            <a:r>
              <a:rPr lang="en-US" sz="3200" i="1" dirty="0" err="1">
                <a:solidFill>
                  <a:schemeClr val="bg1"/>
                </a:solidFill>
                <a:latin typeface="Gill Sans MT" pitchFamily="34" charset="0"/>
              </a:rPr>
              <a:t>Isparta</a:t>
            </a:r>
            <a:r>
              <a:rPr lang="en-US" sz="3200" i="1" dirty="0">
                <a:solidFill>
                  <a:schemeClr val="bg1"/>
                </a:solidFill>
                <a:latin typeface="Gill Sans MT" pitchFamily="34" charset="0"/>
              </a:rPr>
              <a:t>, </a:t>
            </a:r>
            <a:r>
              <a:rPr lang="en-US" sz="3200" i="1" dirty="0" err="1" smtClean="0">
                <a:solidFill>
                  <a:schemeClr val="bg1"/>
                </a:solidFill>
                <a:latin typeface="Gill Sans MT" pitchFamily="34" charset="0"/>
              </a:rPr>
              <a:t>Türkiye</a:t>
            </a:r>
            <a:endParaRPr lang="tr-TR" sz="3200" i="1" dirty="0" smtClean="0">
              <a:solidFill>
                <a:schemeClr val="bg1"/>
              </a:solidFill>
              <a:latin typeface="Gill Sans MT" pitchFamily="34" charset="0"/>
            </a:endParaRPr>
          </a:p>
          <a:p>
            <a:pPr algn="ctr"/>
            <a:endParaRPr lang="tr-TR" sz="3200" i="1" dirty="0">
              <a:solidFill>
                <a:schemeClr val="bg1"/>
              </a:solidFill>
              <a:latin typeface="Gill Sans MT" pitchFamily="34" charset="0"/>
            </a:endParaRPr>
          </a:p>
          <a:p>
            <a:pPr algn="ctr"/>
            <a:r>
              <a:rPr lang="en-GB" sz="3200" dirty="0">
                <a:solidFill>
                  <a:schemeClr val="bg1"/>
                </a:solidFill>
              </a:rPr>
              <a:t>(e-mail:</a:t>
            </a:r>
            <a:r>
              <a:rPr lang="tr-TR" sz="3200" dirty="0">
                <a:solidFill>
                  <a:schemeClr val="bg1"/>
                </a:solidFill>
              </a:rPr>
              <a:t>secil_peker@hotmail.com)</a:t>
            </a:r>
            <a:br>
              <a:rPr lang="tr-TR" sz="3200" dirty="0">
                <a:solidFill>
                  <a:schemeClr val="bg1"/>
                </a:solidFill>
              </a:rPr>
            </a:br>
            <a:endParaRPr lang="tr-TR" sz="3200" b="1" baseline="30000" dirty="0">
              <a:solidFill>
                <a:schemeClr val="bg1"/>
              </a:solidFill>
              <a:latin typeface="Cambria" pitchFamily="18" charset="0"/>
              <a:cs typeface="Andalus" pitchFamily="18" charset="-78"/>
            </a:endParaRPr>
          </a:p>
          <a:p>
            <a:pPr algn="ctr"/>
            <a:r>
              <a:rPr lang="tr-TR" sz="4800" dirty="0">
                <a:solidFill>
                  <a:schemeClr val="bg2">
                    <a:lumMod val="75000"/>
                  </a:schemeClr>
                </a:solidFill>
                <a:latin typeface="Gill Sans MT" pitchFamily="34" charset="0"/>
                <a:ea typeface="Microsoft YaHei" pitchFamily="34" charset="-122"/>
                <a:cs typeface="Andalus" pitchFamily="18" charset="-78"/>
              </a:rPr>
              <a:t/>
            </a:r>
            <a:br>
              <a:rPr lang="tr-TR" sz="4800" dirty="0">
                <a:solidFill>
                  <a:schemeClr val="bg2">
                    <a:lumMod val="75000"/>
                  </a:schemeClr>
                </a:solidFill>
                <a:latin typeface="Gill Sans MT" pitchFamily="34" charset="0"/>
                <a:ea typeface="Microsoft YaHei" pitchFamily="34" charset="-122"/>
                <a:cs typeface="Andalus" pitchFamily="18" charset="-78"/>
              </a:rPr>
            </a:br>
            <a:endParaRPr lang="en-US" altLang="zh-CN" sz="4800" b="1" dirty="0">
              <a:solidFill>
                <a:schemeClr val="bg1"/>
              </a:solidFill>
              <a:latin typeface="Gill Sans MT" pitchFamily="34" charset="0"/>
              <a:ea typeface="SimSun" pitchFamily="2" charset="-122"/>
              <a:cs typeface="Lucida Sans" pitchFamily="34" charset="0"/>
            </a:endParaRPr>
          </a:p>
        </p:txBody>
      </p:sp>
      <p:sp>
        <p:nvSpPr>
          <p:cNvPr id="33" name="Text Box 242"/>
          <p:cNvSpPr txBox="1">
            <a:spLocks noChangeArrowheads="1"/>
          </p:cNvSpPr>
          <p:nvPr/>
        </p:nvSpPr>
        <p:spPr bwMode="auto">
          <a:xfrm>
            <a:off x="437556" y="6534859"/>
            <a:ext cx="6677621" cy="13335752"/>
          </a:xfrm>
          <a:prstGeom prst="rect">
            <a:avLst/>
          </a:prstGeom>
          <a:solidFill>
            <a:schemeClr val="bg1"/>
          </a:solidFill>
          <a:ln w="57150" cmpd="thinThick">
            <a:noFill/>
            <a:miter lim="800000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36008" tIns="68004" rIns="136008" bIns="136008">
            <a:spAutoFit/>
          </a:bodyPr>
          <a:lstStyle>
            <a:defPPr>
              <a:defRPr kern="1200" smtId="4294967295"/>
            </a:defPPr>
            <a:lvl1pPr marL="228600" indent="-228600" defTabSz="61277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61277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61277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61277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61277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6127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6127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6127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6127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/>
            <a:r>
              <a:rPr lang="tr-TR" sz="3600" dirty="0" smtClean="0">
                <a:effectLst/>
                <a:latin typeface="Gill Sans MT" pitchFamily="34" charset="0"/>
              </a:rPr>
              <a:t>  Bu </a:t>
            </a:r>
            <a:r>
              <a:rPr lang="tr-TR" sz="3600" dirty="0">
                <a:effectLst/>
                <a:latin typeface="Gill Sans MT" pitchFamily="34" charset="0"/>
              </a:rPr>
              <a:t>çalışmada, aktif karbonun Cd</a:t>
            </a:r>
            <a:r>
              <a:rPr lang="tr-TR" sz="3600" baseline="30000" dirty="0">
                <a:effectLst/>
                <a:latin typeface="Gill Sans MT" pitchFamily="34" charset="0"/>
              </a:rPr>
              <a:t>2+</a:t>
            </a:r>
            <a:r>
              <a:rPr lang="tr-TR" sz="3600" dirty="0">
                <a:effectLst/>
                <a:latin typeface="Gill Sans MT" pitchFamily="34" charset="0"/>
              </a:rPr>
              <a:t>, Cr</a:t>
            </a:r>
            <a:r>
              <a:rPr lang="tr-TR" sz="3600" baseline="30000" dirty="0">
                <a:effectLst/>
                <a:latin typeface="Gill Sans MT" pitchFamily="34" charset="0"/>
              </a:rPr>
              <a:t>3+ </a:t>
            </a:r>
            <a:r>
              <a:rPr lang="tr-TR" sz="3600" dirty="0">
                <a:effectLst/>
                <a:latin typeface="Gill Sans MT" pitchFamily="34" charset="0"/>
              </a:rPr>
              <a:t>ve Ni</a:t>
            </a:r>
            <a:r>
              <a:rPr lang="tr-TR" sz="3600" baseline="30000" dirty="0">
                <a:effectLst/>
                <a:latin typeface="Gill Sans MT" pitchFamily="34" charset="0"/>
              </a:rPr>
              <a:t>2+</a:t>
            </a:r>
            <a:r>
              <a:rPr lang="tr-TR" sz="3600" dirty="0">
                <a:effectLst/>
                <a:latin typeface="Gill Sans MT" pitchFamily="34" charset="0"/>
              </a:rPr>
              <a:t> iyonlarını içeren sulu çözeltilerinde </a:t>
            </a:r>
            <a:r>
              <a:rPr lang="tr-TR" sz="3600" dirty="0" err="1">
                <a:effectLst/>
                <a:latin typeface="Gill Sans MT" pitchFamily="34" charset="0"/>
              </a:rPr>
              <a:t>adsorban</a:t>
            </a:r>
            <a:r>
              <a:rPr lang="tr-TR" sz="3600" dirty="0">
                <a:effectLst/>
                <a:latin typeface="Gill Sans MT" pitchFamily="34" charset="0"/>
              </a:rPr>
              <a:t> olarak kullanımı araştırılmıştır. </a:t>
            </a:r>
            <a:r>
              <a:rPr lang="tr-TR" sz="3600" dirty="0" smtClean="0">
                <a:effectLst/>
                <a:latin typeface="Gill Sans MT" pitchFamily="34" charset="0"/>
              </a:rPr>
              <a:t> Yapılan </a:t>
            </a:r>
            <a:r>
              <a:rPr lang="tr-TR" sz="3600" dirty="0">
                <a:effectLst/>
                <a:latin typeface="Gill Sans MT" pitchFamily="34" charset="0"/>
              </a:rPr>
              <a:t>bu çalışmada </a:t>
            </a:r>
            <a:r>
              <a:rPr lang="tr-TR" sz="3600" dirty="0" err="1">
                <a:effectLst/>
                <a:latin typeface="Gill Sans MT" pitchFamily="34" charset="0"/>
              </a:rPr>
              <a:t>adsorpsiyonu</a:t>
            </a:r>
            <a:r>
              <a:rPr lang="tr-TR" sz="3600" dirty="0">
                <a:effectLst/>
                <a:latin typeface="Gill Sans MT" pitchFamily="34" charset="0"/>
              </a:rPr>
              <a:t> etkileyen çözeltilerin başlangıç derişimi, </a:t>
            </a:r>
            <a:r>
              <a:rPr lang="tr-TR" sz="3600" dirty="0" err="1">
                <a:effectLst/>
                <a:latin typeface="Gill Sans MT" pitchFamily="34" charset="0"/>
              </a:rPr>
              <a:t>pH</a:t>
            </a:r>
            <a:r>
              <a:rPr lang="tr-TR" sz="3600" dirty="0">
                <a:effectLst/>
                <a:latin typeface="Gill Sans MT" pitchFamily="34" charset="0"/>
              </a:rPr>
              <a:t> ve temas süresi parametreleri incelenmiştir. Gerçekleştirilen deneysel çalışmaların ve analizlerin sonucunda Cd</a:t>
            </a:r>
            <a:r>
              <a:rPr lang="tr-TR" sz="3600" baseline="30000" dirty="0">
                <a:effectLst/>
                <a:latin typeface="Gill Sans MT" pitchFamily="34" charset="0"/>
              </a:rPr>
              <a:t>2+</a:t>
            </a:r>
            <a:r>
              <a:rPr lang="tr-TR" sz="3600" dirty="0">
                <a:effectLst/>
                <a:latin typeface="Gill Sans MT" pitchFamily="34" charset="0"/>
              </a:rPr>
              <a:t>, Cr</a:t>
            </a:r>
            <a:r>
              <a:rPr lang="tr-TR" sz="3600" baseline="30000" dirty="0">
                <a:effectLst/>
                <a:latin typeface="Gill Sans MT" pitchFamily="34" charset="0"/>
              </a:rPr>
              <a:t>3+ </a:t>
            </a:r>
            <a:r>
              <a:rPr lang="tr-TR" sz="3600" dirty="0">
                <a:effectLst/>
                <a:latin typeface="Gill Sans MT" pitchFamily="34" charset="0"/>
              </a:rPr>
              <a:t>ve Ni</a:t>
            </a:r>
            <a:r>
              <a:rPr lang="tr-TR" sz="3600" baseline="30000" dirty="0">
                <a:effectLst/>
                <a:latin typeface="Gill Sans MT" pitchFamily="34" charset="0"/>
              </a:rPr>
              <a:t>2+</a:t>
            </a:r>
            <a:r>
              <a:rPr lang="tr-TR" sz="3600" dirty="0">
                <a:effectLst/>
                <a:latin typeface="Gill Sans MT" pitchFamily="34" charset="0"/>
              </a:rPr>
              <a:t> metal iyonlarının en yüksek </a:t>
            </a:r>
            <a:r>
              <a:rPr lang="tr-TR" sz="3600" dirty="0" err="1">
                <a:effectLst/>
                <a:latin typeface="Gill Sans MT" pitchFamily="34" charset="0"/>
              </a:rPr>
              <a:t>adsorpsiyon</a:t>
            </a:r>
            <a:r>
              <a:rPr lang="tr-TR" sz="3600" dirty="0">
                <a:effectLst/>
                <a:latin typeface="Gill Sans MT" pitchFamily="34" charset="0"/>
              </a:rPr>
              <a:t> verimine </a:t>
            </a:r>
            <a:r>
              <a:rPr lang="tr-TR" sz="3600" dirty="0" err="1">
                <a:effectLst/>
                <a:latin typeface="Gill Sans MT" pitchFamily="34" charset="0"/>
              </a:rPr>
              <a:t>pH</a:t>
            </a:r>
            <a:r>
              <a:rPr lang="tr-TR" sz="3600" dirty="0">
                <a:effectLst/>
                <a:latin typeface="Gill Sans MT" pitchFamily="34" charset="0"/>
              </a:rPr>
              <a:t> 8’de uzaklaştırma verimi %90’nın üzerinde  gerçekleştirilmiştir. Yöntem sanayi atık suyuna uygulanmış ve %</a:t>
            </a:r>
            <a:r>
              <a:rPr lang="tr-TR" sz="3600" dirty="0" smtClean="0">
                <a:effectLst/>
                <a:latin typeface="Gill Sans MT" pitchFamily="34" charset="0"/>
              </a:rPr>
              <a:t>10’nun </a:t>
            </a:r>
            <a:r>
              <a:rPr lang="tr-TR" sz="3600" dirty="0">
                <a:effectLst/>
                <a:latin typeface="Gill Sans MT" pitchFamily="34" charset="0"/>
              </a:rPr>
              <a:t>altında bağıl hata ile sonuçlar bulunmuştur. Cd</a:t>
            </a:r>
            <a:r>
              <a:rPr lang="tr-TR" sz="3600" baseline="30000" dirty="0">
                <a:effectLst/>
                <a:latin typeface="Gill Sans MT" pitchFamily="34" charset="0"/>
              </a:rPr>
              <a:t>2+</a:t>
            </a:r>
            <a:r>
              <a:rPr lang="tr-TR" sz="3600" dirty="0">
                <a:effectLst/>
                <a:latin typeface="Gill Sans MT" pitchFamily="34" charset="0"/>
              </a:rPr>
              <a:t>, Cr</a:t>
            </a:r>
            <a:r>
              <a:rPr lang="tr-TR" sz="3600" baseline="30000" dirty="0">
                <a:effectLst/>
                <a:latin typeface="Gill Sans MT" pitchFamily="34" charset="0"/>
              </a:rPr>
              <a:t>3+ </a:t>
            </a:r>
            <a:r>
              <a:rPr lang="tr-TR" sz="3600" dirty="0">
                <a:effectLst/>
                <a:latin typeface="Gill Sans MT" pitchFamily="34" charset="0"/>
              </a:rPr>
              <a:t>ve Ni</a:t>
            </a:r>
            <a:r>
              <a:rPr lang="tr-TR" sz="3600" baseline="30000" dirty="0">
                <a:effectLst/>
                <a:latin typeface="Gill Sans MT" pitchFamily="34" charset="0"/>
              </a:rPr>
              <a:t>2+</a:t>
            </a:r>
            <a:r>
              <a:rPr lang="tr-TR" sz="3600" dirty="0">
                <a:effectLst/>
                <a:latin typeface="Gill Sans MT" pitchFamily="34" charset="0"/>
              </a:rPr>
              <a:t> metal iyonlarının nicel analizleri alevli atomik </a:t>
            </a:r>
            <a:r>
              <a:rPr lang="tr-TR" sz="3600" dirty="0" err="1">
                <a:effectLst/>
                <a:latin typeface="Gill Sans MT" pitchFamily="34" charset="0"/>
              </a:rPr>
              <a:t>absorpsiyon</a:t>
            </a:r>
            <a:r>
              <a:rPr lang="tr-TR" sz="3600" dirty="0">
                <a:effectLst/>
                <a:latin typeface="Gill Sans MT" pitchFamily="34" charset="0"/>
              </a:rPr>
              <a:t> </a:t>
            </a:r>
            <a:r>
              <a:rPr lang="tr-TR" sz="3600" dirty="0" err="1">
                <a:effectLst/>
                <a:latin typeface="Gill Sans MT" pitchFamily="34" charset="0"/>
              </a:rPr>
              <a:t>spektrometrisi</a:t>
            </a:r>
            <a:r>
              <a:rPr lang="tr-TR" sz="3600" dirty="0">
                <a:effectLst/>
                <a:latin typeface="Gill Sans MT" pitchFamily="34" charset="0"/>
              </a:rPr>
              <a:t> (FAAS) ile yapılmıştır.</a:t>
            </a:r>
          </a:p>
          <a:p>
            <a:pPr>
              <a:lnSpc>
                <a:spcPct val="120000"/>
              </a:lnSpc>
              <a:buFontTx/>
              <a:buChar char="•"/>
            </a:pPr>
            <a:endParaRPr lang="en-AU" sz="21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4" name="Text Box 244"/>
          <p:cNvSpPr txBox="1">
            <a:spLocks noChangeArrowheads="1"/>
          </p:cNvSpPr>
          <p:nvPr/>
        </p:nvSpPr>
        <p:spPr bwMode="auto">
          <a:xfrm>
            <a:off x="7524402" y="6636376"/>
            <a:ext cx="10058735" cy="14494531"/>
          </a:xfrm>
          <a:prstGeom prst="rect">
            <a:avLst/>
          </a:prstGeom>
          <a:solidFill>
            <a:schemeClr val="bg1"/>
          </a:solidFill>
          <a:ln w="57150" cmpd="thinThick">
            <a:noFill/>
            <a:miter lim="800000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36008" tIns="68004" rIns="136008" bIns="136008">
            <a:spAutoFit/>
          </a:bodyPr>
          <a:lstStyle>
            <a:defPPr>
              <a:defRPr kern="1200" smtId="4294967295"/>
            </a:defPPr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6858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>
              <a:lnSpc>
                <a:spcPct val="125000"/>
              </a:lnSpc>
            </a:pPr>
            <a:r>
              <a:rPr lang="tr-TR" altLang="ja-JP" sz="3200" b="1" dirty="0" smtClean="0">
                <a:latin typeface="Lucida Fax" pitchFamily="18" charset="0"/>
                <a:ea typeface="ＭＳ Ｐゴシック" charset="-128"/>
              </a:rPr>
              <a:t>Yöntem</a:t>
            </a:r>
            <a:endParaRPr lang="en-US" altLang="ja-JP" sz="3200" b="1" dirty="0">
              <a:latin typeface="Lucida Fax" pitchFamily="18" charset="0"/>
              <a:ea typeface="ＭＳ Ｐゴシック" charset="-128"/>
            </a:endParaRPr>
          </a:p>
          <a:p>
            <a:pPr algn="just"/>
            <a:r>
              <a:rPr lang="tr-TR" sz="3600" dirty="0" err="1" smtClean="0">
                <a:effectLst/>
                <a:latin typeface="Gill Sans MT" pitchFamily="34" charset="0"/>
              </a:rPr>
              <a:t>Adsorpsiyon</a:t>
            </a:r>
            <a:r>
              <a:rPr lang="tr-TR" sz="3600" dirty="0" smtClean="0">
                <a:effectLst/>
                <a:latin typeface="Gill Sans MT" pitchFamily="34" charset="0"/>
              </a:rPr>
              <a:t> deneylerinde kullanılmak üzere Cd</a:t>
            </a:r>
            <a:r>
              <a:rPr lang="tr-TR" sz="3600" baseline="30000" dirty="0" smtClean="0">
                <a:effectLst/>
                <a:latin typeface="Gill Sans MT" pitchFamily="34" charset="0"/>
              </a:rPr>
              <a:t>2</a:t>
            </a:r>
            <a:r>
              <a:rPr lang="tr-TR" sz="3600" baseline="30000" dirty="0">
                <a:effectLst/>
                <a:latin typeface="Gill Sans MT" pitchFamily="34" charset="0"/>
              </a:rPr>
              <a:t>+</a:t>
            </a:r>
            <a:r>
              <a:rPr lang="tr-TR" sz="3600" dirty="0">
                <a:effectLst/>
                <a:latin typeface="Gill Sans MT" pitchFamily="34" charset="0"/>
              </a:rPr>
              <a:t>, Cr</a:t>
            </a:r>
            <a:r>
              <a:rPr lang="tr-TR" sz="3600" baseline="30000" dirty="0">
                <a:effectLst/>
                <a:latin typeface="Gill Sans MT" pitchFamily="34" charset="0"/>
              </a:rPr>
              <a:t>3+ </a:t>
            </a:r>
            <a:r>
              <a:rPr lang="tr-TR" sz="3600" dirty="0">
                <a:effectLst/>
                <a:latin typeface="Gill Sans MT" pitchFamily="34" charset="0"/>
              </a:rPr>
              <a:t>ve Ni</a:t>
            </a:r>
            <a:r>
              <a:rPr lang="tr-TR" sz="3600" baseline="30000" dirty="0">
                <a:effectLst/>
                <a:latin typeface="Gill Sans MT" pitchFamily="34" charset="0"/>
              </a:rPr>
              <a:t>2+</a:t>
            </a:r>
            <a:r>
              <a:rPr lang="tr-TR" sz="3600" dirty="0">
                <a:effectLst/>
                <a:latin typeface="Gill Sans MT" pitchFamily="34" charset="0"/>
              </a:rPr>
              <a:t> iyonlarını </a:t>
            </a:r>
            <a:r>
              <a:rPr lang="tr-TR" sz="3600" dirty="0" smtClean="0">
                <a:effectLst/>
                <a:latin typeface="Gill Sans MT" pitchFamily="34" charset="0"/>
              </a:rPr>
              <a:t>içeren 1000 mg/L  stok çözeltisi seyreltilerek hazırlanmıştır.  </a:t>
            </a:r>
            <a:r>
              <a:rPr lang="tr-TR" sz="3600" dirty="0" err="1" smtClean="0">
                <a:effectLst/>
                <a:latin typeface="Gill Sans MT" pitchFamily="34" charset="0"/>
              </a:rPr>
              <a:t>Analatların</a:t>
            </a:r>
            <a:r>
              <a:rPr lang="tr-TR" sz="3600" dirty="0" smtClean="0">
                <a:effectLst/>
                <a:latin typeface="Gill Sans MT" pitchFamily="34" charset="0"/>
              </a:rPr>
              <a:t> analizi Şekil 1’de gösterilen alevli </a:t>
            </a:r>
            <a:r>
              <a:rPr lang="tr-TR" sz="3600" dirty="0">
                <a:effectLst/>
                <a:latin typeface="Gill Sans MT" pitchFamily="34" charset="0"/>
              </a:rPr>
              <a:t>atomik </a:t>
            </a:r>
            <a:r>
              <a:rPr lang="tr-TR" sz="3600" dirty="0" err="1">
                <a:effectLst/>
                <a:latin typeface="Gill Sans MT" pitchFamily="34" charset="0"/>
              </a:rPr>
              <a:t>absorpsiyon</a:t>
            </a:r>
            <a:r>
              <a:rPr lang="tr-TR" sz="3600" dirty="0">
                <a:effectLst/>
                <a:latin typeface="Gill Sans MT" pitchFamily="34" charset="0"/>
              </a:rPr>
              <a:t> </a:t>
            </a:r>
            <a:r>
              <a:rPr lang="tr-TR" sz="3600" dirty="0" err="1">
                <a:effectLst/>
                <a:latin typeface="Gill Sans MT" pitchFamily="34" charset="0"/>
              </a:rPr>
              <a:t>spektrometrisi</a:t>
            </a:r>
            <a:r>
              <a:rPr lang="tr-TR" sz="3600" dirty="0">
                <a:effectLst/>
                <a:latin typeface="Gill Sans MT" pitchFamily="34" charset="0"/>
              </a:rPr>
              <a:t> (FAAS) ile yapılmıştır.</a:t>
            </a:r>
          </a:p>
          <a:p>
            <a:pPr algn="just"/>
            <a:endParaRPr lang="tr-TR" altLang="zh-CN" sz="3600" dirty="0">
              <a:effectLst/>
              <a:latin typeface="Gill Sans MT" pitchFamily="34" charset="0"/>
              <a:ea typeface="SimSun" pitchFamily="2" charset="-122"/>
            </a:endParaRPr>
          </a:p>
          <a:p>
            <a:pPr algn="just">
              <a:lnSpc>
                <a:spcPct val="125000"/>
              </a:lnSpc>
            </a:pPr>
            <a:r>
              <a:rPr lang="tr-TR" altLang="ja-JP" sz="3200" b="1" dirty="0" smtClean="0">
                <a:latin typeface="Lucida Fax" pitchFamily="18" charset="0"/>
                <a:ea typeface="ＭＳ Ｐゴシック" charset="-128"/>
              </a:rPr>
              <a:t>Materyal Hazırlama</a:t>
            </a:r>
            <a:endParaRPr lang="en-US" altLang="ja-JP" sz="3200" b="1" dirty="0">
              <a:latin typeface="Lucida Fax" pitchFamily="18" charset="0"/>
              <a:ea typeface="ＭＳ Ｐゴシック" charset="-128"/>
            </a:endParaRPr>
          </a:p>
          <a:p>
            <a:pPr algn="just"/>
            <a:r>
              <a:rPr lang="tr-TR" sz="3600" dirty="0">
                <a:effectLst/>
                <a:latin typeface="Gill Sans MT" pitchFamily="34" charset="0"/>
              </a:rPr>
              <a:t>10 </a:t>
            </a:r>
            <a:r>
              <a:rPr lang="tr-TR" sz="3600" dirty="0" err="1">
                <a:effectLst/>
                <a:latin typeface="Gill Sans MT" pitchFamily="34" charset="0"/>
              </a:rPr>
              <a:t>mL</a:t>
            </a:r>
            <a:r>
              <a:rPr lang="tr-TR" sz="3600" dirty="0">
                <a:effectLst/>
                <a:latin typeface="Gill Sans MT" pitchFamily="34" charset="0"/>
              </a:rPr>
              <a:t> </a:t>
            </a:r>
            <a:r>
              <a:rPr lang="tr-TR" altLang="ja-JP" sz="3600" dirty="0" smtClean="0">
                <a:latin typeface="Gill Sans MT" pitchFamily="34" charset="0"/>
                <a:ea typeface="ＭＳ Ｐゴシック" charset="-128"/>
              </a:rPr>
              <a:t> </a:t>
            </a:r>
            <a:r>
              <a:rPr lang="tr-TR" sz="3600" dirty="0" smtClean="0">
                <a:effectLst/>
                <a:latin typeface="Gill Sans MT" pitchFamily="34" charset="0"/>
              </a:rPr>
              <a:t>25 mg/L Cd</a:t>
            </a:r>
            <a:r>
              <a:rPr lang="tr-TR" sz="3600" baseline="30000" dirty="0" smtClean="0">
                <a:effectLst/>
                <a:latin typeface="Gill Sans MT" pitchFamily="34" charset="0"/>
              </a:rPr>
              <a:t>2</a:t>
            </a:r>
            <a:r>
              <a:rPr lang="tr-TR" sz="3600" baseline="30000" dirty="0">
                <a:effectLst/>
                <a:latin typeface="Gill Sans MT" pitchFamily="34" charset="0"/>
              </a:rPr>
              <a:t>+</a:t>
            </a:r>
            <a:r>
              <a:rPr lang="tr-TR" sz="3600" dirty="0">
                <a:effectLst/>
                <a:latin typeface="Gill Sans MT" pitchFamily="34" charset="0"/>
              </a:rPr>
              <a:t>, Cr</a:t>
            </a:r>
            <a:r>
              <a:rPr lang="tr-TR" sz="3600" baseline="30000" dirty="0">
                <a:effectLst/>
                <a:latin typeface="Gill Sans MT" pitchFamily="34" charset="0"/>
              </a:rPr>
              <a:t>3+ </a:t>
            </a:r>
            <a:r>
              <a:rPr lang="tr-TR" sz="3600" dirty="0">
                <a:effectLst/>
                <a:latin typeface="Gill Sans MT" pitchFamily="34" charset="0"/>
              </a:rPr>
              <a:t>ve Ni</a:t>
            </a:r>
            <a:r>
              <a:rPr lang="tr-TR" sz="3600" baseline="30000" dirty="0">
                <a:effectLst/>
                <a:latin typeface="Gill Sans MT" pitchFamily="34" charset="0"/>
              </a:rPr>
              <a:t>2+</a:t>
            </a:r>
            <a:r>
              <a:rPr lang="tr-TR" sz="3600" dirty="0">
                <a:effectLst/>
                <a:latin typeface="Gill Sans MT" pitchFamily="34" charset="0"/>
              </a:rPr>
              <a:t> </a:t>
            </a:r>
            <a:r>
              <a:rPr lang="tr-TR" sz="3600" dirty="0" smtClean="0">
                <a:effectLst/>
                <a:latin typeface="Gill Sans MT" pitchFamily="34" charset="0"/>
              </a:rPr>
              <a:t>iyonları içeren sulu çözeltilere 50 mg aktif karbon konularak 4 farklı</a:t>
            </a:r>
            <a:r>
              <a:rPr lang="tr-TR" sz="3600" dirty="0">
                <a:effectLst/>
                <a:latin typeface="Gill Sans MT" pitchFamily="34" charset="0"/>
              </a:rPr>
              <a:t> </a:t>
            </a:r>
            <a:r>
              <a:rPr lang="tr-TR" sz="3600" dirty="0" err="1" smtClean="0">
                <a:effectLst/>
                <a:latin typeface="Gill Sans MT" pitchFamily="34" charset="0"/>
              </a:rPr>
              <a:t>pH</a:t>
            </a:r>
            <a:r>
              <a:rPr lang="tr-TR" sz="3600" dirty="0" smtClean="0">
                <a:effectLst/>
                <a:latin typeface="Gill Sans MT" pitchFamily="34" charset="0"/>
              </a:rPr>
              <a:t> da oda sıcaklığında yarım saat karıştırılmıştır. En yüksek </a:t>
            </a:r>
            <a:r>
              <a:rPr lang="tr-TR" sz="3600" dirty="0" err="1" smtClean="0">
                <a:effectLst/>
                <a:latin typeface="Gill Sans MT" pitchFamily="34" charset="0"/>
              </a:rPr>
              <a:t>adsorpsiyon</a:t>
            </a:r>
            <a:r>
              <a:rPr lang="tr-TR" sz="3600" dirty="0" smtClean="0">
                <a:effectLst/>
                <a:latin typeface="Gill Sans MT" pitchFamily="34" charset="0"/>
              </a:rPr>
              <a:t> verimine sahip başlangıç konsantrasyonunu  belirlemek için </a:t>
            </a:r>
            <a:r>
              <a:rPr lang="tr-TR" sz="3600" dirty="0">
                <a:effectLst/>
                <a:latin typeface="Gill Sans MT" pitchFamily="34" charset="0"/>
              </a:rPr>
              <a:t>Cd</a:t>
            </a:r>
            <a:r>
              <a:rPr lang="tr-TR" sz="3600" baseline="30000" dirty="0">
                <a:effectLst/>
                <a:latin typeface="Gill Sans MT" pitchFamily="34" charset="0"/>
              </a:rPr>
              <a:t>2</a:t>
            </a:r>
            <a:r>
              <a:rPr lang="tr-TR" sz="3600" baseline="30000" dirty="0" smtClean="0">
                <a:effectLst/>
                <a:latin typeface="Gill Sans MT" pitchFamily="34" charset="0"/>
              </a:rPr>
              <a:t>+  </a:t>
            </a:r>
            <a:r>
              <a:rPr lang="tr-TR" sz="3600" dirty="0" smtClean="0">
                <a:effectLst/>
                <a:latin typeface="Gill Sans MT" pitchFamily="34" charset="0"/>
              </a:rPr>
              <a:t> içeren sulu çözeltiler  50 mg Aktif karbon eklenerek 10 ,15, 25 ve 40 mg/L de hazırlanmıştır.</a:t>
            </a:r>
            <a:endParaRPr lang="tr-TR" sz="3600" dirty="0" smtClean="0">
              <a:latin typeface="Gill Sans MT" pitchFamily="34" charset="0"/>
              <a:ea typeface="ＭＳ Ｐゴシック" charset="-128"/>
            </a:endParaRPr>
          </a:p>
          <a:p>
            <a:pPr algn="just"/>
            <a:r>
              <a:rPr lang="tr-TR" sz="3600" dirty="0" smtClean="0">
                <a:effectLst/>
                <a:latin typeface="Gill Sans MT" pitchFamily="34" charset="0"/>
              </a:rPr>
              <a:t>Süre parametresi için 25 mg/L de hazırlanan 4 farklı çözelti oda sıcaklığında 10, 30, 60 ve 90 dakikada karıştırılmıştır</a:t>
            </a:r>
            <a:r>
              <a:rPr lang="tr-TR" sz="2800" dirty="0" smtClean="0">
                <a:effectLst/>
                <a:latin typeface="Gill Sans MT" pitchFamily="34" charset="0"/>
              </a:rPr>
              <a:t>. </a:t>
            </a:r>
            <a:endParaRPr lang="tr-TR" altLang="ja-JP" sz="2800" b="1" dirty="0" smtClean="0">
              <a:latin typeface="Gill Sans MT" pitchFamily="34" charset="0"/>
              <a:ea typeface="ＭＳ Ｐゴシック" charset="-128"/>
            </a:endParaRPr>
          </a:p>
          <a:p>
            <a:pPr algn="just">
              <a:lnSpc>
                <a:spcPct val="125000"/>
              </a:lnSpc>
            </a:pPr>
            <a:endParaRPr lang="tr-TR" altLang="ja-JP" sz="2100" b="1" dirty="0" smtClean="0">
              <a:ea typeface="ＭＳ Ｐゴシック" charset="-128"/>
            </a:endParaRPr>
          </a:p>
          <a:p>
            <a:pPr algn="just">
              <a:lnSpc>
                <a:spcPct val="125000"/>
              </a:lnSpc>
            </a:pPr>
            <a:r>
              <a:rPr lang="tr-TR" altLang="ja-JP" sz="3200" b="1" dirty="0" err="1" smtClean="0">
                <a:latin typeface="Lucida Fax" pitchFamily="18" charset="0"/>
                <a:ea typeface="ＭＳ Ｐゴシック" charset="-128"/>
              </a:rPr>
              <a:t>Adsorpsiyon</a:t>
            </a:r>
            <a:r>
              <a:rPr lang="tr-TR" altLang="ja-JP" sz="3200" b="1" dirty="0" smtClean="0">
                <a:latin typeface="Lucida Fax" pitchFamily="18" charset="0"/>
                <a:ea typeface="ＭＳ Ｐゴシック" charset="-128"/>
              </a:rPr>
              <a:t> Çalışmaları </a:t>
            </a:r>
          </a:p>
          <a:p>
            <a:pPr algn="just"/>
            <a:r>
              <a:rPr lang="tr-TR" sz="3600" dirty="0" err="1" smtClean="0">
                <a:effectLst/>
                <a:latin typeface="Gill Sans MT" pitchFamily="34" charset="0"/>
              </a:rPr>
              <a:t>Adsorpsiyona</a:t>
            </a:r>
            <a:r>
              <a:rPr lang="tr-TR" sz="3600" dirty="0" smtClean="0">
                <a:effectLst/>
                <a:latin typeface="Gill Sans MT" pitchFamily="34" charset="0"/>
              </a:rPr>
              <a:t> etki eden parametreler;  </a:t>
            </a:r>
            <a:r>
              <a:rPr lang="tr-TR" sz="3600" dirty="0" err="1" smtClean="0">
                <a:effectLst/>
                <a:latin typeface="Gill Sans MT" pitchFamily="34" charset="0"/>
              </a:rPr>
              <a:t>pH</a:t>
            </a:r>
            <a:r>
              <a:rPr lang="tr-TR" sz="3600" dirty="0">
                <a:effectLst/>
                <a:latin typeface="Gill Sans MT" pitchFamily="34" charset="0"/>
              </a:rPr>
              <a:t>,</a:t>
            </a:r>
            <a:r>
              <a:rPr lang="tr-TR" sz="3600" dirty="0" smtClean="0">
                <a:effectLst/>
                <a:latin typeface="Gill Sans MT" pitchFamily="34" charset="0"/>
              </a:rPr>
              <a:t>  derişim ve temas süresi seçilerek deneysel olarak incelenmiştir.  </a:t>
            </a:r>
            <a:r>
              <a:rPr lang="tr-TR" sz="3600" dirty="0" err="1" smtClean="0">
                <a:effectLst/>
                <a:latin typeface="Gill Sans MT" pitchFamily="34" charset="0"/>
              </a:rPr>
              <a:t>Adsorpsiyon</a:t>
            </a:r>
            <a:r>
              <a:rPr lang="tr-TR" sz="3600" dirty="0" smtClean="0">
                <a:effectLst/>
                <a:latin typeface="Gill Sans MT" pitchFamily="34" charset="0"/>
              </a:rPr>
              <a:t> sonrası örnekler filtrelenerek  </a:t>
            </a:r>
            <a:r>
              <a:rPr lang="tr-TR" sz="3600" dirty="0">
                <a:effectLst/>
                <a:latin typeface="Gill Sans MT" pitchFamily="34" charset="0"/>
              </a:rPr>
              <a:t>alevli atomik </a:t>
            </a:r>
            <a:r>
              <a:rPr lang="tr-TR" sz="3600" dirty="0" err="1">
                <a:effectLst/>
                <a:latin typeface="Gill Sans MT" pitchFamily="34" charset="0"/>
              </a:rPr>
              <a:t>absorpsiyon</a:t>
            </a:r>
            <a:r>
              <a:rPr lang="tr-TR" sz="3600" dirty="0">
                <a:effectLst/>
                <a:latin typeface="Gill Sans MT" pitchFamily="34" charset="0"/>
              </a:rPr>
              <a:t> </a:t>
            </a:r>
            <a:r>
              <a:rPr lang="tr-TR" sz="3600" dirty="0" err="1">
                <a:effectLst/>
                <a:latin typeface="Gill Sans MT" pitchFamily="34" charset="0"/>
              </a:rPr>
              <a:t>spektrometrisi</a:t>
            </a:r>
            <a:r>
              <a:rPr lang="tr-TR" sz="3600" dirty="0">
                <a:effectLst/>
                <a:latin typeface="Gill Sans MT" pitchFamily="34" charset="0"/>
              </a:rPr>
              <a:t> (FAAS) ile </a:t>
            </a:r>
            <a:r>
              <a:rPr lang="tr-TR" sz="3600" dirty="0" smtClean="0">
                <a:effectLst/>
                <a:latin typeface="Gill Sans MT" pitchFamily="34" charset="0"/>
              </a:rPr>
              <a:t>ölçülmüştür.  </a:t>
            </a:r>
            <a:endParaRPr lang="tr-TR" altLang="ja-JP" sz="3600" b="1" dirty="0" smtClean="0">
              <a:latin typeface="Lucida Fax" pitchFamily="18" charset="0"/>
              <a:ea typeface="ＭＳ Ｐゴシック" charset="-128"/>
            </a:endParaRPr>
          </a:p>
          <a:p>
            <a:pPr algn="just">
              <a:lnSpc>
                <a:spcPct val="125000"/>
              </a:lnSpc>
            </a:pPr>
            <a:endParaRPr lang="en-US" altLang="zh-CN" sz="2100" dirty="0">
              <a:ea typeface="SimSun" pitchFamily="2" charset="-122"/>
            </a:endParaRPr>
          </a:p>
        </p:txBody>
      </p:sp>
      <p:sp>
        <p:nvSpPr>
          <p:cNvPr id="35" name="Text Box 245"/>
          <p:cNvSpPr txBox="1">
            <a:spLocks noChangeArrowheads="1"/>
          </p:cNvSpPr>
          <p:nvPr/>
        </p:nvSpPr>
        <p:spPr bwMode="auto">
          <a:xfrm>
            <a:off x="18082890" y="33470852"/>
            <a:ext cx="6920270" cy="1978797"/>
          </a:xfrm>
          <a:prstGeom prst="rect">
            <a:avLst/>
          </a:prstGeom>
          <a:solidFill>
            <a:schemeClr val="bg1"/>
          </a:solidFill>
          <a:ln w="57150" cmpd="thinThick">
            <a:noFill/>
            <a:miter lim="800000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36008" tIns="68004" rIns="136008" bIns="136008">
            <a:spAutoFit/>
          </a:bodyPr>
          <a:lstStyle>
            <a:defPPr>
              <a:defRPr kern="1200" smtId="4294967295"/>
            </a:defPPr>
            <a:lvl1pPr marL="4572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120000"/>
              </a:lnSpc>
              <a:buFontTx/>
              <a:buAutoNum type="arabicPeriod"/>
            </a:pPr>
            <a:r>
              <a:rPr lang="tr-TR" dirty="0" err="1">
                <a:effectLst/>
                <a:latin typeface="Gill Sans MT" panose="020B0502020104020203" pitchFamily="34" charset="0"/>
              </a:rPr>
              <a:t>Yu</a:t>
            </a:r>
            <a:r>
              <a:rPr lang="tr-TR" dirty="0">
                <a:effectLst/>
                <a:latin typeface="Gill Sans MT" panose="020B0502020104020203" pitchFamily="34" charset="0"/>
              </a:rPr>
              <a:t>, L.J., </a:t>
            </a:r>
            <a:r>
              <a:rPr lang="tr-TR" dirty="0" err="1">
                <a:effectLst/>
                <a:latin typeface="Gill Sans MT" panose="020B0502020104020203" pitchFamily="34" charset="0"/>
              </a:rPr>
              <a:t>Shukka</a:t>
            </a:r>
            <a:r>
              <a:rPr lang="tr-TR" dirty="0">
                <a:effectLst/>
                <a:latin typeface="Gill Sans MT" panose="020B0502020104020203" pitchFamily="34" charset="0"/>
              </a:rPr>
              <a:t>, S.S., </a:t>
            </a:r>
            <a:r>
              <a:rPr lang="tr-TR" dirty="0" err="1">
                <a:effectLst/>
                <a:latin typeface="Gill Sans MT" panose="020B0502020104020203" pitchFamily="34" charset="0"/>
              </a:rPr>
              <a:t>Dorris</a:t>
            </a:r>
            <a:r>
              <a:rPr lang="tr-TR" dirty="0">
                <a:effectLst/>
                <a:latin typeface="Gill Sans MT" panose="020B0502020104020203" pitchFamily="34" charset="0"/>
              </a:rPr>
              <a:t>, K.L., </a:t>
            </a:r>
            <a:r>
              <a:rPr lang="tr-TR" dirty="0" err="1">
                <a:effectLst/>
                <a:latin typeface="Gill Sans MT" panose="020B0502020104020203" pitchFamily="34" charset="0"/>
              </a:rPr>
              <a:t>Shukla</a:t>
            </a:r>
            <a:r>
              <a:rPr lang="tr-TR" dirty="0">
                <a:effectLst/>
                <a:latin typeface="Gill Sans MT" panose="020B0502020104020203" pitchFamily="34" charset="0"/>
              </a:rPr>
              <a:t>, A., ve </a:t>
            </a:r>
            <a:r>
              <a:rPr lang="tr-TR" dirty="0" err="1">
                <a:effectLst/>
                <a:latin typeface="Gill Sans MT" panose="020B0502020104020203" pitchFamily="34" charset="0"/>
              </a:rPr>
              <a:t>Margrave</a:t>
            </a:r>
            <a:r>
              <a:rPr lang="tr-TR" dirty="0">
                <a:effectLst/>
                <a:latin typeface="Gill Sans MT" panose="020B0502020104020203" pitchFamily="34" charset="0"/>
              </a:rPr>
              <a:t>, J.L., </a:t>
            </a:r>
            <a:r>
              <a:rPr lang="tr-TR" dirty="0" smtClean="0">
                <a:effectLst/>
                <a:latin typeface="Gill Sans MT" panose="020B0502020104020203" pitchFamily="34" charset="0"/>
              </a:rPr>
              <a:t>Cilt </a:t>
            </a:r>
            <a:r>
              <a:rPr lang="tr-TR" dirty="0">
                <a:effectLst/>
                <a:latin typeface="Gill Sans MT" panose="020B0502020104020203" pitchFamily="34" charset="0"/>
              </a:rPr>
              <a:t>100, </a:t>
            </a:r>
            <a:r>
              <a:rPr lang="tr-TR" dirty="0" smtClean="0">
                <a:effectLst/>
                <a:latin typeface="Gill Sans MT" panose="020B0502020104020203" pitchFamily="34" charset="0"/>
              </a:rPr>
              <a:t>53-63</a:t>
            </a:r>
            <a:endParaRPr lang="tr-TR" altLang="ja-JP" dirty="0" smtClean="0">
              <a:effectLst/>
              <a:latin typeface="Gill Sans MT" panose="020B0502020104020203" pitchFamily="34" charset="0"/>
              <a:ea typeface="ＭＳ Ｐゴシック" charset="-128"/>
            </a:endParaRPr>
          </a:p>
          <a:p>
            <a:pPr>
              <a:lnSpc>
                <a:spcPct val="120000"/>
              </a:lnSpc>
              <a:buFontTx/>
              <a:buAutoNum type="arabicPeriod"/>
            </a:pPr>
            <a:r>
              <a:rPr lang="en-US" dirty="0" err="1">
                <a:effectLst/>
                <a:latin typeface="Gill Sans MT" panose="020B0502020104020203" pitchFamily="34" charset="0"/>
              </a:rPr>
              <a:t>Hassler</a:t>
            </a:r>
            <a:r>
              <a:rPr lang="en-US" dirty="0">
                <a:effectLst/>
                <a:latin typeface="Gill Sans MT" panose="020B0502020104020203" pitchFamily="34" charset="0"/>
              </a:rPr>
              <a:t> J., 1967. </a:t>
            </a:r>
            <a:r>
              <a:rPr lang="en-US" dirty="0" err="1">
                <a:effectLst/>
                <a:latin typeface="Gill Sans MT" panose="020B0502020104020203" pitchFamily="34" charset="0"/>
              </a:rPr>
              <a:t>Actived</a:t>
            </a:r>
            <a:r>
              <a:rPr lang="en-US" dirty="0">
                <a:effectLst/>
                <a:latin typeface="Gill Sans MT" panose="020B0502020104020203" pitchFamily="34" charset="0"/>
              </a:rPr>
              <a:t> Carbon, Chemical Publishing Co. Inc., Leonard </a:t>
            </a:r>
            <a:r>
              <a:rPr lang="en-US" dirty="0" err="1">
                <a:effectLst/>
                <a:latin typeface="Gill Sans MT" panose="020B0502020104020203" pitchFamily="34" charset="0"/>
              </a:rPr>
              <a:t>HillLondon</a:t>
            </a:r>
            <a:r>
              <a:rPr lang="en-US" dirty="0">
                <a:effectLst/>
                <a:latin typeface="Gill Sans MT" panose="020B0502020104020203" pitchFamily="34" charset="0"/>
              </a:rPr>
              <a:t>, 54-55</a:t>
            </a:r>
            <a:r>
              <a:rPr lang="en-US" dirty="0" smtClean="0">
                <a:effectLst/>
                <a:latin typeface="Gill Sans MT" panose="020B0502020104020203" pitchFamily="34" charset="0"/>
              </a:rPr>
              <a:t>.</a:t>
            </a:r>
            <a:endParaRPr lang="en-US" altLang="zh-CN" sz="1400" dirty="0">
              <a:ea typeface="SimSun" pitchFamily="2" charset="-122"/>
            </a:endParaRPr>
          </a:p>
        </p:txBody>
      </p:sp>
      <p:sp>
        <p:nvSpPr>
          <p:cNvPr id="36" name="Text Box 246"/>
          <p:cNvSpPr txBox="1">
            <a:spLocks noChangeArrowheads="1"/>
          </p:cNvSpPr>
          <p:nvPr/>
        </p:nvSpPr>
        <p:spPr bwMode="auto">
          <a:xfrm>
            <a:off x="17893311" y="26276859"/>
            <a:ext cx="7219984" cy="5967582"/>
          </a:xfrm>
          <a:prstGeom prst="rect">
            <a:avLst/>
          </a:prstGeom>
          <a:solidFill>
            <a:schemeClr val="bg1"/>
          </a:solidFill>
          <a:ln w="57150" cmpd="thinThick">
            <a:noFill/>
            <a:miter lim="800000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36008" tIns="68004" rIns="136008" bIns="136008">
            <a:spAutoFit/>
          </a:bodyPr>
          <a:lstStyle>
            <a:defPPr>
              <a:defRPr kern="1200" smtId="4294967295"/>
            </a:defPPr>
            <a:lvl1pPr marL="457200" indent="-457200" defTabSz="215423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215423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215423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215423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215423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21542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21542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21542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21542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>
              <a:lnSpc>
                <a:spcPct val="120000"/>
              </a:lnSpc>
              <a:buFont typeface="Arial" charset="0"/>
              <a:buChar char="•"/>
            </a:pPr>
            <a:r>
              <a:rPr lang="tr-TR" dirty="0" smtClean="0">
                <a:effectLst/>
                <a:latin typeface="Gill Sans MT" panose="020B0502020104020203" pitchFamily="34" charset="0"/>
                <a:cs typeface="+mj-cs"/>
              </a:rPr>
              <a:t>Aktif karbon, hammadde olarak  çok sayıda maddeden </a:t>
            </a:r>
            <a:r>
              <a:rPr lang="tr-TR" dirty="0" err="1" smtClean="0">
                <a:effectLst/>
                <a:latin typeface="Gill Sans MT" panose="020B0502020104020203" pitchFamily="34" charset="0"/>
                <a:cs typeface="+mj-cs"/>
              </a:rPr>
              <a:t>laboratuar</a:t>
            </a:r>
            <a:r>
              <a:rPr lang="tr-TR" dirty="0" smtClean="0">
                <a:effectLst/>
                <a:latin typeface="Gill Sans MT" panose="020B0502020104020203" pitchFamily="34" charset="0"/>
                <a:cs typeface="+mj-cs"/>
              </a:rPr>
              <a:t> ölçekte hazırlanabilmektedir.</a:t>
            </a:r>
          </a:p>
          <a:p>
            <a:pPr algn="just">
              <a:lnSpc>
                <a:spcPct val="120000"/>
              </a:lnSpc>
              <a:buFont typeface="Arial" charset="0"/>
              <a:buChar char="•"/>
            </a:pPr>
            <a:r>
              <a:rPr lang="tr-TR" dirty="0" smtClean="0">
                <a:effectLst/>
                <a:latin typeface="Gill Sans MT" panose="020B0502020104020203" pitchFamily="34" charset="0"/>
                <a:cs typeface="+mj-cs"/>
              </a:rPr>
              <a:t>Aktif karbon, ayırma ve saflaştırma gibi endüstriyel prosesler öncesinde nem giderme işlemine gereksinim duymaması, geniş girilebilir iç yüzey alanı sayesinde polar olmayan veya çok az polar olan molekülleri </a:t>
            </a:r>
            <a:r>
              <a:rPr lang="tr-TR" dirty="0" err="1" smtClean="0">
                <a:effectLst/>
                <a:latin typeface="Gill Sans MT" panose="020B0502020104020203" pitchFamily="34" charset="0"/>
                <a:cs typeface="+mj-cs"/>
              </a:rPr>
              <a:t>adsorplama</a:t>
            </a:r>
            <a:r>
              <a:rPr lang="tr-TR" dirty="0" smtClean="0">
                <a:effectLst/>
                <a:latin typeface="Gill Sans MT" panose="020B0502020104020203" pitchFamily="34" charset="0"/>
                <a:cs typeface="+mj-cs"/>
              </a:rPr>
              <a:t> özelliğine sahip olması ile ağır metal giderimi için oldukça iyi bir </a:t>
            </a:r>
            <a:r>
              <a:rPr lang="tr-TR" dirty="0" err="1" smtClean="0">
                <a:effectLst/>
                <a:latin typeface="Gill Sans MT" panose="020B0502020104020203" pitchFamily="34" charset="0"/>
                <a:cs typeface="+mj-cs"/>
              </a:rPr>
              <a:t>adsorbenttir</a:t>
            </a:r>
            <a:r>
              <a:rPr lang="tr-TR" dirty="0" smtClean="0">
                <a:effectLst/>
                <a:latin typeface="Gill Sans MT" panose="020B0502020104020203" pitchFamily="34" charset="0"/>
                <a:cs typeface="+mj-cs"/>
              </a:rPr>
              <a:t>. [2] Dolayısıyla bu çalışmada yer alan metaller dışında diğer ağır metal iyonlarının uzaklaştırılması gerçekleştirilebilir.</a:t>
            </a:r>
          </a:p>
          <a:p>
            <a:pPr algn="just">
              <a:lnSpc>
                <a:spcPct val="120000"/>
              </a:lnSpc>
              <a:buFont typeface="Arial" charset="0"/>
              <a:buChar char="•"/>
            </a:pPr>
            <a:r>
              <a:rPr lang="tr-TR" altLang="zh-CN" dirty="0" smtClean="0">
                <a:effectLst/>
                <a:latin typeface="Gill Sans MT" panose="020B0502020104020203" pitchFamily="34" charset="0"/>
              </a:rPr>
              <a:t>Bu çalışma da yer alan parametreler dışındaki aktif karbon miktarı ve sıcaklık etkisi de gözlemlenebilir.</a:t>
            </a:r>
            <a:endParaRPr lang="en-US" altLang="zh-CN" dirty="0">
              <a:latin typeface="Gill Sans MT" panose="020B0502020104020203" pitchFamily="34" charset="0"/>
              <a:ea typeface="SimSun" pitchFamily="2" charset="-122"/>
            </a:endParaRPr>
          </a:p>
        </p:txBody>
      </p:sp>
      <p:sp>
        <p:nvSpPr>
          <p:cNvPr id="37" name="Text Box 247"/>
          <p:cNvSpPr txBox="1">
            <a:spLocks noChangeArrowheads="1"/>
          </p:cNvSpPr>
          <p:nvPr/>
        </p:nvSpPr>
        <p:spPr bwMode="auto">
          <a:xfrm>
            <a:off x="567991" y="21093012"/>
            <a:ext cx="6547184" cy="13994394"/>
          </a:xfrm>
          <a:prstGeom prst="rect">
            <a:avLst/>
          </a:prstGeom>
          <a:solidFill>
            <a:schemeClr val="bg1"/>
          </a:solidFill>
          <a:ln w="57150" cmpd="thinThick">
            <a:noFill/>
            <a:miter lim="800000"/>
          </a:ln>
          <a:extLst/>
        </p:spPr>
        <p:txBody>
          <a:bodyPr wrap="square" lIns="136008" tIns="68004" rIns="136008" bIns="136008">
            <a:spAutoFit/>
          </a:bodyPr>
          <a:lstStyle>
            <a:defPPr>
              <a:defRPr kern="1200" smtId="4294967295"/>
            </a:defPPr>
            <a:lvl1pPr defTabSz="61277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685800" indent="-227013" defTabSz="61277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61277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61277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61277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6127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6127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6127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6127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/>
            <a:r>
              <a:rPr lang="tr-TR" sz="3200" dirty="0" smtClean="0">
                <a:effectLst/>
                <a:latin typeface="Gill Sans MT" pitchFamily="34" charset="0"/>
              </a:rPr>
              <a:t>Genellikle endüstriyel atıklardan kaynaklanan ve yaşam türleri için zehirli olan ağır metal iyonlarının sulara karışması birçok yaşam türleri için önemli bir tehlike oluşturmaktadır.  </a:t>
            </a:r>
            <a:r>
              <a:rPr lang="tr-TR" sz="3200" dirty="0" err="1" smtClean="0">
                <a:effectLst/>
                <a:latin typeface="Gill Sans MT" pitchFamily="34" charset="0"/>
              </a:rPr>
              <a:t>Atıksulardan</a:t>
            </a:r>
            <a:r>
              <a:rPr lang="tr-TR" sz="3200" dirty="0" smtClean="0">
                <a:effectLst/>
                <a:latin typeface="Gill Sans MT" pitchFamily="34" charset="0"/>
              </a:rPr>
              <a:t> kirleticilerin uzaklaştırılmasında </a:t>
            </a:r>
            <a:r>
              <a:rPr lang="tr-TR" sz="3200" dirty="0" err="1" smtClean="0">
                <a:effectLst/>
                <a:latin typeface="Gill Sans MT" pitchFamily="34" charset="0"/>
              </a:rPr>
              <a:t>adsorpsiyon</a:t>
            </a:r>
            <a:r>
              <a:rPr lang="tr-TR" sz="3200" dirty="0" smtClean="0">
                <a:effectLst/>
                <a:latin typeface="Gill Sans MT" pitchFamily="34" charset="0"/>
              </a:rPr>
              <a:t>, yaygın olarak kullanılan bir yöntemdir.  </a:t>
            </a:r>
            <a:r>
              <a:rPr lang="tr-TR" sz="3200" dirty="0" err="1" smtClean="0">
                <a:effectLst/>
                <a:latin typeface="Gill Sans MT" pitchFamily="34" charset="0"/>
              </a:rPr>
              <a:t>Adsorpsiyon</a:t>
            </a:r>
            <a:r>
              <a:rPr lang="tr-TR" sz="3200" dirty="0" smtClean="0">
                <a:effectLst/>
                <a:latin typeface="Gill Sans MT" pitchFamily="34" charset="0"/>
              </a:rPr>
              <a:t> yöntemi, ağır metal </a:t>
            </a:r>
            <a:r>
              <a:rPr lang="tr-TR" sz="3200" dirty="0" err="1" smtClean="0">
                <a:effectLst/>
                <a:latin typeface="Gill Sans MT" pitchFamily="34" charset="0"/>
              </a:rPr>
              <a:t>gideriminde</a:t>
            </a:r>
            <a:r>
              <a:rPr lang="tr-TR" sz="3200" dirty="0" smtClean="0">
                <a:effectLst/>
                <a:latin typeface="Gill Sans MT" pitchFamily="34" charset="0"/>
              </a:rPr>
              <a:t> yüksek verimli olması bakımından tercih edilmektedir. Bu proses, </a:t>
            </a:r>
            <a:r>
              <a:rPr lang="tr-TR" sz="3200" dirty="0" err="1" smtClean="0">
                <a:effectLst/>
                <a:latin typeface="Gill Sans MT" pitchFamily="34" charset="0"/>
              </a:rPr>
              <a:t>adsorban</a:t>
            </a:r>
            <a:r>
              <a:rPr lang="tr-TR" sz="3200" dirty="0" smtClean="0">
                <a:effectLst/>
                <a:latin typeface="Gill Sans MT" pitchFamily="34" charset="0"/>
              </a:rPr>
              <a:t> ile </a:t>
            </a:r>
            <a:r>
              <a:rPr lang="tr-TR" sz="3200" dirty="0" err="1" smtClean="0">
                <a:effectLst/>
                <a:latin typeface="Gill Sans MT" pitchFamily="34" charset="0"/>
              </a:rPr>
              <a:t>adsorbentin</a:t>
            </a:r>
            <a:r>
              <a:rPr lang="tr-TR" sz="3200" dirty="0" smtClean="0">
                <a:effectLst/>
                <a:latin typeface="Gill Sans MT" pitchFamily="34" charset="0"/>
              </a:rPr>
              <a:t> etkileşimine ve oluşturdukları sistemin özelliklerine bağlıdır. </a:t>
            </a:r>
          </a:p>
          <a:p>
            <a:pPr algn="just"/>
            <a:endParaRPr lang="tr-TR" sz="3200" dirty="0" smtClean="0">
              <a:effectLst/>
              <a:latin typeface="Gill Sans MT" pitchFamily="34" charset="0"/>
            </a:endParaRPr>
          </a:p>
          <a:p>
            <a:pPr algn="just"/>
            <a:r>
              <a:rPr lang="tr-TR" sz="3200" dirty="0" smtClean="0">
                <a:effectLst/>
                <a:latin typeface="Gill Sans MT" pitchFamily="34" charset="0"/>
              </a:rPr>
              <a:t>Farklı kimyasal yapıdaki maddeler farklı </a:t>
            </a:r>
            <a:r>
              <a:rPr lang="tr-TR" sz="3200" dirty="0" err="1" smtClean="0">
                <a:effectLst/>
                <a:latin typeface="Gill Sans MT" pitchFamily="34" charset="0"/>
              </a:rPr>
              <a:t>adsorpsiyon</a:t>
            </a:r>
            <a:r>
              <a:rPr lang="tr-TR" sz="3200" dirty="0" smtClean="0">
                <a:effectLst/>
                <a:latin typeface="Gill Sans MT" pitchFamily="34" charset="0"/>
              </a:rPr>
              <a:t> özellikleri gösterirler. </a:t>
            </a:r>
          </a:p>
          <a:p>
            <a:pPr algn="just"/>
            <a:r>
              <a:rPr lang="tr-TR" sz="3200" dirty="0" err="1" smtClean="0">
                <a:effectLst/>
                <a:latin typeface="Gill Sans MT" pitchFamily="34" charset="0"/>
              </a:rPr>
              <a:t>Adsorpsiyon</a:t>
            </a:r>
            <a:r>
              <a:rPr lang="tr-TR" sz="3200" dirty="0" smtClean="0">
                <a:effectLst/>
                <a:latin typeface="Gill Sans MT" pitchFamily="34" charset="0"/>
              </a:rPr>
              <a:t> işleminde birçok farklı doğal ve sentetik </a:t>
            </a:r>
            <a:r>
              <a:rPr lang="tr-TR" sz="3200" dirty="0" err="1" smtClean="0">
                <a:effectLst/>
                <a:latin typeface="Gill Sans MT" pitchFamily="34" charset="0"/>
              </a:rPr>
              <a:t>adsorbanlar</a:t>
            </a:r>
            <a:r>
              <a:rPr lang="tr-TR" sz="3200" dirty="0" smtClean="0">
                <a:effectLst/>
                <a:latin typeface="Gill Sans MT" pitchFamily="34" charset="0"/>
              </a:rPr>
              <a:t> kullanılmaktadır</a:t>
            </a:r>
            <a:r>
              <a:rPr lang="tr-TR" sz="3200" dirty="0">
                <a:effectLst/>
                <a:latin typeface="Gill Sans MT" pitchFamily="34" charset="0"/>
              </a:rPr>
              <a:t> </a:t>
            </a:r>
            <a:r>
              <a:rPr lang="tr-TR" sz="3200" dirty="0" smtClean="0">
                <a:effectLst/>
                <a:latin typeface="Gill Sans MT" pitchFamily="34" charset="0"/>
              </a:rPr>
              <a:t>[1].                   Bunlar arasında  tüm dünyada </a:t>
            </a:r>
            <a:r>
              <a:rPr lang="tr-TR" sz="3200" dirty="0" err="1" smtClean="0">
                <a:effectLst/>
                <a:latin typeface="Gill Sans MT" pitchFamily="34" charset="0"/>
              </a:rPr>
              <a:t>atıksu</a:t>
            </a:r>
            <a:r>
              <a:rPr lang="tr-TR" sz="3200" dirty="0" smtClean="0">
                <a:effectLst/>
                <a:latin typeface="Gill Sans MT" pitchFamily="34" charset="0"/>
              </a:rPr>
              <a:t> arıtımında  yaygın olarak kullanılan </a:t>
            </a:r>
            <a:r>
              <a:rPr lang="tr-TR" sz="3200" dirty="0" err="1" smtClean="0">
                <a:effectLst/>
                <a:latin typeface="Gill Sans MT" pitchFamily="34" charset="0"/>
              </a:rPr>
              <a:t>kullanılan</a:t>
            </a:r>
            <a:r>
              <a:rPr lang="tr-TR" sz="3200" dirty="0" smtClean="0">
                <a:effectLst/>
                <a:latin typeface="Gill Sans MT" pitchFamily="34" charset="0"/>
              </a:rPr>
              <a:t> aktif karbondur.  Kirli sulardan ağır metal uzaklaştırılması ile ilgili olarak aktif karbon üzerine </a:t>
            </a:r>
            <a:r>
              <a:rPr lang="tr-TR" sz="3200" dirty="0" err="1" smtClean="0">
                <a:effectLst/>
                <a:latin typeface="Gill Sans MT" pitchFamily="34" charset="0"/>
              </a:rPr>
              <a:t>adsorpsiyon</a:t>
            </a:r>
            <a:r>
              <a:rPr lang="tr-TR" sz="3200" dirty="0" smtClean="0">
                <a:effectLst/>
                <a:latin typeface="Gill Sans MT" pitchFamily="34" charset="0"/>
              </a:rPr>
              <a:t> önemini kaybetmeyen bir arıtım teknolojisidir.</a:t>
            </a:r>
            <a:endParaRPr lang="en-US" altLang="zh-CN" sz="3200" dirty="0">
              <a:ea typeface="SimSun" pitchFamily="2" charset="-122"/>
            </a:endParaRPr>
          </a:p>
        </p:txBody>
      </p:sp>
      <p:sp>
        <p:nvSpPr>
          <p:cNvPr id="39" name="Text Box 258"/>
          <p:cNvSpPr txBox="1">
            <a:spLocks noChangeArrowheads="1"/>
          </p:cNvSpPr>
          <p:nvPr/>
        </p:nvSpPr>
        <p:spPr bwMode="auto">
          <a:xfrm>
            <a:off x="17842358" y="24555450"/>
            <a:ext cx="3720127" cy="43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FFFFFF"/>
                  </a:outerShdw>
                </a:effectLst>
              </a14:hiddenEffects>
            </a:ext>
          </a:extLst>
        </p:spPr>
        <p:txBody>
          <a:bodyPr lIns="0" tIns="34002" rIns="0" bIns="34002">
            <a:spAutoFit/>
          </a:bodyPr>
          <a:lstStyle>
            <a:defPPr>
              <a:defRPr kern="1200" smtId="4294967295"/>
            </a:defPPr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tr-TR" i="1" dirty="0" smtClean="0">
                <a:solidFill>
                  <a:schemeClr val="accent2">
                    <a:lumMod val="50000"/>
                  </a:schemeClr>
                </a:solidFill>
                <a:latin typeface="Arial"/>
              </a:rPr>
              <a:t>Şekil 1</a:t>
            </a:r>
            <a:r>
              <a:rPr lang="en-AU" i="1" dirty="0" smtClean="0">
                <a:solidFill>
                  <a:schemeClr val="accent2">
                    <a:lumMod val="50000"/>
                  </a:schemeClr>
                </a:solidFill>
                <a:latin typeface="Arial"/>
              </a:rPr>
              <a:t>.</a:t>
            </a:r>
            <a:r>
              <a:rPr lang="tr-TR" i="1" dirty="0" smtClean="0">
                <a:solidFill>
                  <a:schemeClr val="accent2">
                    <a:lumMod val="50000"/>
                  </a:schemeClr>
                </a:solidFill>
                <a:latin typeface="Arial"/>
              </a:rPr>
              <a:t> FAAS </a:t>
            </a:r>
            <a:endParaRPr lang="en-AU" i="1" dirty="0">
              <a:solidFill>
                <a:schemeClr val="accent2">
                  <a:lumMod val="50000"/>
                </a:schemeClr>
              </a:solidFill>
              <a:latin typeface="Arial"/>
            </a:endParaRPr>
          </a:p>
        </p:txBody>
      </p:sp>
      <p:sp>
        <p:nvSpPr>
          <p:cNvPr id="40" name="Text Box 260"/>
          <p:cNvSpPr txBox="1">
            <a:spLocks noChangeArrowheads="1"/>
          </p:cNvSpPr>
          <p:nvPr/>
        </p:nvSpPr>
        <p:spPr bwMode="auto">
          <a:xfrm>
            <a:off x="7601525" y="28822650"/>
            <a:ext cx="9885996" cy="43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FFFFFF"/>
                  </a:outerShdw>
                </a:effectLst>
              </a14:hiddenEffects>
            </a:ext>
          </a:extLst>
        </p:spPr>
        <p:txBody>
          <a:bodyPr wrap="square" lIns="0" tIns="34002" rIns="0" bIns="34002">
            <a:spAutoFit/>
          </a:bodyPr>
          <a:lstStyle>
            <a:defPPr>
              <a:defRPr kern="1200" smtId="4294967295"/>
            </a:defPPr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tr-TR" i="1" dirty="0" smtClean="0">
                <a:solidFill>
                  <a:schemeClr val="accent2">
                    <a:lumMod val="50000"/>
                  </a:schemeClr>
                </a:solidFill>
                <a:latin typeface="Arial"/>
              </a:rPr>
              <a:t>Şekil 2. Metal İyonları İçin </a:t>
            </a:r>
            <a:r>
              <a:rPr lang="tr-TR" i="1" dirty="0" err="1" smtClean="0">
                <a:solidFill>
                  <a:schemeClr val="accent2">
                    <a:lumMod val="50000"/>
                  </a:schemeClr>
                </a:solidFill>
                <a:latin typeface="Arial"/>
              </a:rPr>
              <a:t>Adsorpsiyon</a:t>
            </a:r>
            <a:r>
              <a:rPr lang="tr-TR" i="1" dirty="0" smtClean="0">
                <a:solidFill>
                  <a:schemeClr val="accent2">
                    <a:lumMod val="50000"/>
                  </a:schemeClr>
                </a:solidFill>
                <a:latin typeface="Arial"/>
              </a:rPr>
              <a:t> Değerleri</a:t>
            </a:r>
            <a:endParaRPr lang="en-AU" i="1" dirty="0">
              <a:solidFill>
                <a:schemeClr val="accent2">
                  <a:lumMod val="50000"/>
                </a:schemeClr>
              </a:solidFill>
              <a:latin typeface="Arial"/>
            </a:endParaRPr>
          </a:p>
        </p:txBody>
      </p:sp>
      <p:sp>
        <p:nvSpPr>
          <p:cNvPr id="41" name="Text Box 261"/>
          <p:cNvSpPr txBox="1">
            <a:spLocks noChangeArrowheads="1"/>
          </p:cNvSpPr>
          <p:nvPr/>
        </p:nvSpPr>
        <p:spPr bwMode="auto">
          <a:xfrm>
            <a:off x="7524401" y="30095808"/>
            <a:ext cx="9963121" cy="4918833"/>
          </a:xfrm>
          <a:prstGeom prst="rect">
            <a:avLst/>
          </a:prstGeom>
          <a:solidFill>
            <a:schemeClr val="bg1"/>
          </a:solidFill>
          <a:ln w="57150" cmpd="thinThick">
            <a:noFill/>
            <a:miter lim="800000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6008" tIns="68004" rIns="136008" bIns="136008">
            <a:spAutoFit/>
          </a:bodyPr>
          <a:lstStyle>
            <a:defPPr>
              <a:defRPr kern="1200" smtId="4294967295"/>
            </a:defPPr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>
              <a:lnSpc>
                <a:spcPct val="125000"/>
              </a:lnSpc>
            </a:pPr>
            <a:r>
              <a:rPr lang="tr-TR" sz="2800" dirty="0" smtClean="0">
                <a:effectLst/>
                <a:latin typeface="Gill Sans MT" pitchFamily="34" charset="0"/>
              </a:rPr>
              <a:t> </a:t>
            </a:r>
            <a:r>
              <a:rPr lang="tr-TR" sz="3200" dirty="0" smtClean="0">
                <a:effectLst/>
                <a:latin typeface="Gill Sans MT" pitchFamily="34" charset="0"/>
              </a:rPr>
              <a:t>Yukarıdaki gösterilen Şekil 2’de metal iyonlarının </a:t>
            </a:r>
            <a:r>
              <a:rPr lang="tr-TR" sz="3200" dirty="0" err="1" smtClean="0">
                <a:effectLst/>
                <a:latin typeface="Gill Sans MT" pitchFamily="34" charset="0"/>
              </a:rPr>
              <a:t>adsorplama</a:t>
            </a:r>
            <a:r>
              <a:rPr lang="tr-TR" sz="3200" dirty="0" smtClean="0">
                <a:effectLst/>
                <a:latin typeface="Gill Sans MT" pitchFamily="34" charset="0"/>
              </a:rPr>
              <a:t> yüzdeleri verilmiştir. Görüldüğü üzere her 3 metal iyonu için en yüksek yüzde </a:t>
            </a:r>
            <a:r>
              <a:rPr lang="tr-TR" sz="3200" dirty="0" err="1">
                <a:effectLst/>
                <a:latin typeface="Gill Sans MT" pitchFamily="34" charset="0"/>
              </a:rPr>
              <a:t>pH</a:t>
            </a:r>
            <a:r>
              <a:rPr lang="tr-TR" sz="3200" dirty="0">
                <a:effectLst/>
                <a:latin typeface="Gill Sans MT" pitchFamily="34" charset="0"/>
              </a:rPr>
              <a:t> </a:t>
            </a:r>
            <a:r>
              <a:rPr lang="tr-TR" sz="3200" dirty="0" smtClean="0">
                <a:effectLst/>
                <a:latin typeface="Gill Sans MT" pitchFamily="34" charset="0"/>
              </a:rPr>
              <a:t>8 </a:t>
            </a:r>
            <a:r>
              <a:rPr lang="tr-TR" sz="3200" dirty="0" err="1" smtClean="0">
                <a:effectLst/>
                <a:latin typeface="Gill Sans MT" pitchFamily="34" charset="0"/>
              </a:rPr>
              <a:t>dir</a:t>
            </a:r>
            <a:r>
              <a:rPr lang="tr-TR" sz="3200" dirty="0" smtClean="0">
                <a:effectLst/>
                <a:latin typeface="Gill Sans MT" pitchFamily="34" charset="0"/>
              </a:rPr>
              <a:t>. </a:t>
            </a:r>
            <a:r>
              <a:rPr lang="tr-TR" sz="3200" dirty="0">
                <a:effectLst/>
                <a:latin typeface="Gill Sans MT" pitchFamily="34" charset="0"/>
              </a:rPr>
              <a:t> </a:t>
            </a:r>
            <a:r>
              <a:rPr lang="tr-TR" sz="3200" dirty="0" smtClean="0">
                <a:effectLst/>
                <a:latin typeface="Gill Sans MT" pitchFamily="34" charset="0"/>
              </a:rPr>
              <a:t>Grafik 1 de ise Cd</a:t>
            </a:r>
            <a:r>
              <a:rPr lang="tr-TR" sz="3200" baseline="30000" dirty="0" smtClean="0">
                <a:effectLst/>
                <a:latin typeface="Gill Sans MT" pitchFamily="34" charset="0"/>
              </a:rPr>
              <a:t>2+  </a:t>
            </a:r>
            <a:r>
              <a:rPr lang="tr-TR" sz="3200" dirty="0" smtClean="0">
                <a:effectLst/>
                <a:latin typeface="Gill Sans MT" pitchFamily="34" charset="0"/>
              </a:rPr>
              <a:t>  iyonun </a:t>
            </a:r>
            <a:r>
              <a:rPr lang="tr-TR" sz="3200" dirty="0" err="1" smtClean="0">
                <a:effectLst/>
                <a:latin typeface="Gill Sans MT" pitchFamily="34" charset="0"/>
              </a:rPr>
              <a:t>adsorplama</a:t>
            </a:r>
            <a:r>
              <a:rPr lang="tr-TR" sz="3200" dirty="0" smtClean="0">
                <a:effectLst/>
                <a:latin typeface="Gill Sans MT" pitchFamily="34" charset="0"/>
              </a:rPr>
              <a:t> yüzdesi sulu çözeltide metal iyonu derişimi artıkça azalmaktadır. </a:t>
            </a:r>
            <a:r>
              <a:rPr lang="tr-TR" sz="3200" dirty="0" err="1" smtClean="0">
                <a:effectLst/>
                <a:latin typeface="Gill Sans MT" pitchFamily="34" charset="0"/>
              </a:rPr>
              <a:t>Adsorpsiyon</a:t>
            </a:r>
            <a:r>
              <a:rPr lang="tr-TR" sz="3200" dirty="0" smtClean="0">
                <a:effectLst/>
                <a:latin typeface="Gill Sans MT" pitchFamily="34" charset="0"/>
              </a:rPr>
              <a:t> ile temas süresi ilişkisine ait  grafikte giderme verimindeki yüzde 60 dakika için en iyi değere ulaştığı görülmektedir.</a:t>
            </a:r>
            <a:endParaRPr lang="en-AU" sz="3200" dirty="0">
              <a:latin typeface="Gill Sans MT" pitchFamily="34" charset="0"/>
            </a:endParaRPr>
          </a:p>
          <a:p>
            <a:pPr>
              <a:lnSpc>
                <a:spcPct val="125000"/>
              </a:lnSpc>
            </a:pPr>
            <a:endParaRPr lang="en-AU" sz="2100" dirty="0"/>
          </a:p>
        </p:txBody>
      </p:sp>
      <p:sp>
        <p:nvSpPr>
          <p:cNvPr id="42" name="Text Box 263"/>
          <p:cNvSpPr txBox="1">
            <a:spLocks noChangeArrowheads="1"/>
          </p:cNvSpPr>
          <p:nvPr/>
        </p:nvSpPr>
        <p:spPr bwMode="auto">
          <a:xfrm>
            <a:off x="17863671" y="9027079"/>
            <a:ext cx="7226048" cy="108435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57150" cmpd="thinThick">
            <a:noFill/>
            <a:miter lim="800000"/>
          </a:ln>
          <a:extLst/>
        </p:spPr>
        <p:txBody>
          <a:bodyPr wrap="square" lIns="136008" tIns="68004" rIns="136008" bIns="136008">
            <a:spAutoFit/>
          </a:bodyPr>
          <a:lstStyle>
            <a:defPPr>
              <a:defRPr kern="1200" smtId="4294967295"/>
            </a:defPPr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6858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125000"/>
              </a:lnSpc>
            </a:pPr>
            <a:r>
              <a:rPr lang="tr-TR" sz="2800" dirty="0" err="1" smtClean="0">
                <a:effectLst/>
                <a:latin typeface="Gill Sans MT" pitchFamily="34" charset="0"/>
              </a:rPr>
              <a:t>Adsorpsiyonu</a:t>
            </a:r>
            <a:r>
              <a:rPr lang="tr-TR" sz="2800" dirty="0" smtClean="0">
                <a:effectLst/>
                <a:latin typeface="Gill Sans MT" pitchFamily="34" charset="0"/>
              </a:rPr>
              <a:t> etkileyen çözelti başlangıç derişimi,</a:t>
            </a:r>
            <a:r>
              <a:rPr lang="tr-TR" sz="2800" dirty="0" smtClean="0">
                <a:latin typeface="Gill Sans MT" pitchFamily="34" charset="0"/>
              </a:rPr>
              <a:t> </a:t>
            </a:r>
            <a:r>
              <a:rPr lang="tr-TR" sz="2800" dirty="0" err="1" smtClean="0">
                <a:effectLst/>
                <a:latin typeface="Gill Sans MT" pitchFamily="34" charset="0"/>
              </a:rPr>
              <a:t>pH</a:t>
            </a:r>
            <a:r>
              <a:rPr lang="tr-TR" sz="2800" dirty="0" smtClean="0">
                <a:effectLst/>
                <a:latin typeface="Gill Sans MT" pitchFamily="34" charset="0"/>
              </a:rPr>
              <a:t> ve temas süresi parametrelerinin optimize edilmesi amaçlanan deneysel çalışmaların sonucunda:</a:t>
            </a:r>
            <a:endParaRPr lang="en-AU" sz="2800" dirty="0">
              <a:latin typeface="Gill Sans MT" panose="020B0502020104020203" pitchFamily="34" charset="0"/>
            </a:endParaRPr>
          </a:p>
          <a:p>
            <a:pPr lvl="1">
              <a:lnSpc>
                <a:spcPct val="125000"/>
              </a:lnSpc>
              <a:buFontTx/>
              <a:buChar char="•"/>
            </a:pPr>
            <a:r>
              <a:rPr lang="tr-TR" sz="2800" dirty="0">
                <a:effectLst/>
                <a:latin typeface="Gill Sans MT" pitchFamily="34" charset="0"/>
              </a:rPr>
              <a:t>Cd</a:t>
            </a:r>
            <a:r>
              <a:rPr lang="tr-TR" sz="2800" baseline="30000" dirty="0">
                <a:effectLst/>
                <a:latin typeface="Gill Sans MT" pitchFamily="34" charset="0"/>
              </a:rPr>
              <a:t>2+</a:t>
            </a:r>
            <a:r>
              <a:rPr lang="tr-TR" sz="2800" dirty="0">
                <a:effectLst/>
                <a:latin typeface="Gill Sans MT" pitchFamily="34" charset="0"/>
              </a:rPr>
              <a:t>, Cr</a:t>
            </a:r>
            <a:r>
              <a:rPr lang="tr-TR" sz="2800" baseline="30000" dirty="0">
                <a:effectLst/>
                <a:latin typeface="Gill Sans MT" pitchFamily="34" charset="0"/>
              </a:rPr>
              <a:t>3+ </a:t>
            </a:r>
            <a:r>
              <a:rPr lang="tr-TR" sz="2800" dirty="0">
                <a:effectLst/>
                <a:latin typeface="Gill Sans MT" pitchFamily="34" charset="0"/>
              </a:rPr>
              <a:t>ve Ni</a:t>
            </a:r>
            <a:r>
              <a:rPr lang="tr-TR" sz="2800" baseline="30000" dirty="0">
                <a:effectLst/>
                <a:latin typeface="Gill Sans MT" pitchFamily="34" charset="0"/>
              </a:rPr>
              <a:t>2+</a:t>
            </a:r>
            <a:r>
              <a:rPr lang="tr-TR" sz="2800" dirty="0">
                <a:effectLst/>
                <a:latin typeface="Gill Sans MT" pitchFamily="34" charset="0"/>
              </a:rPr>
              <a:t> iyonlarını içeren </a:t>
            </a:r>
            <a:r>
              <a:rPr lang="tr-TR" sz="2800" dirty="0" smtClean="0">
                <a:effectLst/>
                <a:latin typeface="Gill Sans MT" pitchFamily="34" charset="0"/>
              </a:rPr>
              <a:t> </a:t>
            </a:r>
          </a:p>
          <a:p>
            <a:pPr marL="457200" lvl="1" indent="0">
              <a:lnSpc>
                <a:spcPct val="125000"/>
              </a:lnSpc>
            </a:pPr>
            <a:r>
              <a:rPr lang="tr-TR" altLang="ja-JP" sz="2800" dirty="0" smtClean="0">
                <a:effectLst/>
                <a:latin typeface="Gill Sans MT" pitchFamily="34" charset="0"/>
                <a:ea typeface="ＭＳ Ｐゴシック" charset="-128"/>
              </a:rPr>
              <a:t>Sulu çözeltilerin her bir iyon için en yüksek </a:t>
            </a:r>
            <a:r>
              <a:rPr lang="tr-TR" sz="2800" dirty="0" err="1">
                <a:effectLst/>
                <a:latin typeface="Gill Sans MT" pitchFamily="34" charset="0"/>
              </a:rPr>
              <a:t>adsorpsiyon</a:t>
            </a:r>
            <a:r>
              <a:rPr lang="tr-TR" sz="2800" dirty="0">
                <a:effectLst/>
                <a:latin typeface="Gill Sans MT" pitchFamily="34" charset="0"/>
              </a:rPr>
              <a:t> verimine </a:t>
            </a:r>
            <a:r>
              <a:rPr lang="tr-TR" sz="2800" dirty="0" err="1">
                <a:effectLst/>
                <a:latin typeface="Gill Sans MT" pitchFamily="34" charset="0"/>
              </a:rPr>
              <a:t>pH</a:t>
            </a:r>
            <a:r>
              <a:rPr lang="tr-TR" sz="2800" dirty="0">
                <a:effectLst/>
                <a:latin typeface="Gill Sans MT" pitchFamily="34" charset="0"/>
              </a:rPr>
              <a:t> 8’de </a:t>
            </a:r>
            <a:r>
              <a:rPr lang="tr-TR" sz="2800" dirty="0" smtClean="0">
                <a:effectLst/>
                <a:latin typeface="Gill Sans MT" pitchFamily="34" charset="0"/>
              </a:rPr>
              <a:t> ulaşıldığı gözlemlenmiştir.</a:t>
            </a:r>
            <a:endParaRPr lang="tr-TR" altLang="ja-JP" sz="2800" dirty="0">
              <a:effectLst/>
              <a:latin typeface="Gill Sans MT" pitchFamily="34" charset="0"/>
              <a:ea typeface="ＭＳ Ｐゴシック" charset="-128"/>
            </a:endParaRPr>
          </a:p>
          <a:p>
            <a:pPr lvl="1">
              <a:lnSpc>
                <a:spcPct val="125000"/>
              </a:lnSpc>
              <a:buFontTx/>
              <a:buChar char="•"/>
            </a:pPr>
            <a:r>
              <a:rPr lang="tr-TR" sz="2800" dirty="0">
                <a:effectLst/>
                <a:latin typeface="Gill Sans MT" pitchFamily="34" charset="0"/>
              </a:rPr>
              <a:t>Cd</a:t>
            </a:r>
            <a:r>
              <a:rPr lang="tr-TR" sz="2800" baseline="30000" dirty="0">
                <a:effectLst/>
                <a:latin typeface="Gill Sans MT" pitchFamily="34" charset="0"/>
              </a:rPr>
              <a:t>2</a:t>
            </a:r>
            <a:r>
              <a:rPr lang="tr-TR" sz="2800" baseline="30000" dirty="0" smtClean="0">
                <a:effectLst/>
                <a:latin typeface="Gill Sans MT" pitchFamily="34" charset="0"/>
              </a:rPr>
              <a:t>+ </a:t>
            </a:r>
            <a:r>
              <a:rPr lang="tr-TR" sz="2800" dirty="0" smtClean="0">
                <a:effectLst/>
                <a:latin typeface="Gill Sans MT" pitchFamily="34" charset="0"/>
              </a:rPr>
              <a:t>  içeren sulu çözeltilerde en yüksek </a:t>
            </a:r>
            <a:r>
              <a:rPr lang="tr-TR" sz="2800" dirty="0" err="1" smtClean="0">
                <a:effectLst/>
                <a:latin typeface="Gill Sans MT" pitchFamily="34" charset="0"/>
              </a:rPr>
              <a:t>adsorpsiyon</a:t>
            </a:r>
            <a:r>
              <a:rPr lang="tr-TR" sz="2800" dirty="0" smtClean="0">
                <a:effectLst/>
                <a:latin typeface="Gill Sans MT" pitchFamily="34" charset="0"/>
              </a:rPr>
              <a:t>  verimine 10 mg/L başlangıç </a:t>
            </a:r>
            <a:r>
              <a:rPr lang="tr-TR" sz="2800" dirty="0" err="1" smtClean="0">
                <a:effectLst/>
                <a:latin typeface="Gill Sans MT" pitchFamily="34" charset="0"/>
              </a:rPr>
              <a:t>derişiminde</a:t>
            </a:r>
            <a:r>
              <a:rPr lang="tr-TR" sz="2800" dirty="0">
                <a:effectLst/>
                <a:latin typeface="Gill Sans MT" pitchFamily="34" charset="0"/>
              </a:rPr>
              <a:t> </a:t>
            </a:r>
            <a:r>
              <a:rPr lang="tr-TR" sz="2800" dirty="0" smtClean="0">
                <a:effectLst/>
                <a:latin typeface="Gill Sans MT" pitchFamily="34" charset="0"/>
              </a:rPr>
              <a:t>ulaşılmıştır.</a:t>
            </a:r>
            <a:endParaRPr lang="en-US" altLang="ja-JP" sz="2100" dirty="0">
              <a:latin typeface="Gill Sans MT" panose="020B0502020104020203" pitchFamily="34" charset="0"/>
              <a:ea typeface="ＭＳ Ｐゴシック" charset="-128"/>
            </a:endParaRPr>
          </a:p>
          <a:p>
            <a:pPr lvl="1">
              <a:lnSpc>
                <a:spcPct val="125000"/>
              </a:lnSpc>
              <a:buFontTx/>
              <a:buChar char="•"/>
            </a:pPr>
            <a:r>
              <a:rPr lang="tr-TR" sz="2800" dirty="0" smtClean="0">
                <a:effectLst/>
                <a:latin typeface="Gill Sans MT" pitchFamily="34" charset="0"/>
              </a:rPr>
              <a:t>Temas süresi için toplam </a:t>
            </a:r>
            <a:r>
              <a:rPr lang="tr-TR" sz="2800" dirty="0" err="1" smtClean="0">
                <a:effectLst/>
                <a:latin typeface="Gill Sans MT" pitchFamily="34" charset="0"/>
              </a:rPr>
              <a:t>adsorplanabilecek</a:t>
            </a:r>
            <a:r>
              <a:rPr lang="tr-TR" sz="2800" dirty="0" smtClean="0">
                <a:effectLst/>
                <a:latin typeface="Gill Sans MT" pitchFamily="34" charset="0"/>
              </a:rPr>
              <a:t> maksimum miktarın ilk 60 dakikada gerçekleştiği sonraki geçen sürede ise azalan bir </a:t>
            </a:r>
            <a:r>
              <a:rPr lang="tr-TR" sz="2800" dirty="0" err="1" smtClean="0">
                <a:effectLst/>
                <a:latin typeface="Gill Sans MT" pitchFamily="34" charset="0"/>
              </a:rPr>
              <a:t>adsorpsiyon</a:t>
            </a:r>
            <a:r>
              <a:rPr lang="tr-TR" sz="2800" dirty="0" smtClean="0">
                <a:effectLst/>
                <a:latin typeface="Gill Sans MT" pitchFamily="34" charset="0"/>
              </a:rPr>
              <a:t> değeri görülmektedir.</a:t>
            </a:r>
          </a:p>
          <a:p>
            <a:pPr lvl="1">
              <a:lnSpc>
                <a:spcPct val="125000"/>
              </a:lnSpc>
              <a:buFontTx/>
              <a:buChar char="•"/>
            </a:pPr>
            <a:r>
              <a:rPr lang="tr-TR" altLang="zh-CN" sz="2800" dirty="0" smtClean="0">
                <a:effectLst/>
                <a:latin typeface="Gill Sans MT" pitchFamily="34" charset="0"/>
                <a:ea typeface="SimSun" pitchFamily="2" charset="-122"/>
              </a:rPr>
              <a:t>Yöntem sanayi atık suyuna uygulandığında  %10’nun altında </a:t>
            </a:r>
          </a:p>
          <a:p>
            <a:pPr marL="457200" lvl="1" indent="0">
              <a:lnSpc>
                <a:spcPct val="125000"/>
              </a:lnSpc>
            </a:pPr>
            <a:r>
              <a:rPr lang="tr-TR" altLang="zh-CN" sz="2800" dirty="0" smtClean="0">
                <a:effectLst/>
                <a:latin typeface="Gill Sans MT" pitchFamily="34" charset="0"/>
                <a:ea typeface="SimSun" pitchFamily="2" charset="-122"/>
              </a:rPr>
              <a:t>  bağıl hata ile sonuçlar bulunmuştur.</a:t>
            </a:r>
          </a:p>
          <a:p>
            <a:pPr marL="457200" lvl="1" indent="0">
              <a:lnSpc>
                <a:spcPct val="125000"/>
              </a:lnSpc>
            </a:pPr>
            <a:endParaRPr lang="en-US" altLang="zh-CN" sz="2100" dirty="0">
              <a:ea typeface="SimSun" pitchFamily="2" charset="-122"/>
            </a:endParaRPr>
          </a:p>
        </p:txBody>
      </p:sp>
      <p:grpSp>
        <p:nvGrpSpPr>
          <p:cNvPr id="44" name="Group 43"/>
          <p:cNvGrpSpPr/>
          <p:nvPr/>
        </p:nvGrpSpPr>
        <p:grpSpPr>
          <a:xfrm>
            <a:off x="451809" y="5440727"/>
            <a:ext cx="6320842" cy="729230"/>
            <a:chOff x="1066799" y="5958162"/>
            <a:chExt cx="11007725" cy="777845"/>
          </a:xfrm>
        </p:grpSpPr>
        <p:sp>
          <p:nvSpPr>
            <p:cNvPr id="45" name="Text Box 248"/>
            <p:cNvSpPr txBox="1">
              <a:spLocks noChangeArrowheads="1"/>
            </p:cNvSpPr>
            <p:nvPr/>
          </p:nvSpPr>
          <p:spPr bwMode="auto">
            <a:xfrm>
              <a:off x="1066799" y="5958162"/>
              <a:ext cx="11007725" cy="541686"/>
            </a:xfrm>
            <a:prstGeom prst="rect">
              <a:avLst/>
            </a:prstGeom>
            <a:gradFill rotWithShape="0">
              <a:gsLst>
                <a:gs pos="0">
                  <a:schemeClr val="accent2">
                    <a:lumMod val="40000"/>
                    <a:lumOff val="60000"/>
                  </a:schemeClr>
                </a:gs>
                <a:gs pos="13000">
                  <a:schemeClr val="accent3">
                    <a:lumMod val="60000"/>
                    <a:lumOff val="40000"/>
                  </a:schemeClr>
                </a:gs>
                <a:gs pos="43000">
                  <a:schemeClr val="accent2">
                    <a:lumMod val="60000"/>
                    <a:lumOff val="40000"/>
                  </a:schemeClr>
                </a:gs>
                <a:gs pos="67000">
                  <a:schemeClr val="accent2">
                    <a:lumMod val="75000"/>
                  </a:schemeClr>
                </a:gs>
                <a:gs pos="83000">
                  <a:schemeClr val="accent2">
                    <a:lumMod val="75000"/>
                  </a:schemeClr>
                </a:gs>
                <a:gs pos="100000">
                  <a:schemeClr val="accent3">
                    <a:lumMod val="60000"/>
                    <a:lumOff val="40000"/>
                  </a:schemeClr>
                </a:gs>
              </a:gsLst>
              <a:lin ang="0" scaled="1"/>
              <a:tileRect/>
            </a:gradFill>
            <a:ln w="19050">
              <a:noFill/>
              <a:miter lim="800000"/>
            </a:ln>
          </p:spPr>
          <p:txBody>
            <a:bodyPr>
              <a:spAutoFit/>
            </a:bodyPr>
            <a:lstStyle>
              <a:defPPr>
                <a:defRPr kern="1200" smtId="4294967295"/>
              </a:defPPr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endParaRPr lang="en-US" altLang="zh-CN" sz="2700" b="1">
                <a:latin typeface="Lucida Sans" pitchFamily="34" charset="0"/>
                <a:ea typeface="SimSun" pitchFamily="2" charset="-122"/>
                <a:cs typeface="Lucida Sans" pitchFamily="34" charset="0"/>
              </a:endParaRPr>
            </a:p>
          </p:txBody>
        </p:sp>
        <p:sp>
          <p:nvSpPr>
            <p:cNvPr id="46" name="Text Box 248"/>
            <p:cNvSpPr txBox="1">
              <a:spLocks noChangeArrowheads="1"/>
            </p:cNvSpPr>
            <p:nvPr/>
          </p:nvSpPr>
          <p:spPr bwMode="auto">
            <a:xfrm>
              <a:off x="1157514" y="6046587"/>
              <a:ext cx="10805886" cy="689420"/>
            </a:xfrm>
            <a:prstGeom prst="rect">
              <a:avLst/>
            </a:prstGeom>
            <a:gradFill>
              <a:gsLst>
                <a:gs pos="56000">
                  <a:schemeClr val="accent2">
                    <a:lumMod val="50000"/>
                  </a:schemeClr>
                </a:gs>
                <a:gs pos="100000">
                  <a:schemeClr val="bg1">
                    <a:alpha val="0"/>
                  </a:schemeClr>
                </a:gs>
              </a:gsLst>
              <a:lin ang="0" scaled="1"/>
              <a:tileRect/>
            </a:gradFill>
            <a:ln w="19050">
              <a:noFill/>
              <a:miter lim="800000"/>
            </a:ln>
          </p:spPr>
          <p:txBody>
            <a:bodyPr wrap="square">
              <a:spAutoFit/>
            </a:bodyPr>
            <a:lstStyle>
              <a:defPPr>
                <a:defRPr kern="1200" smtId="4294967295"/>
              </a:defPPr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tr-TR" altLang="zh-CN" sz="3600" b="1" dirty="0" smtClean="0">
                  <a:solidFill>
                    <a:schemeClr val="bg1"/>
                  </a:solidFill>
                  <a:latin typeface="Lucida Sans" pitchFamily="34" charset="0"/>
                  <a:ea typeface="SimSun" pitchFamily="2" charset="-122"/>
                  <a:cs typeface="Lucida Sans" pitchFamily="34" charset="0"/>
                </a:rPr>
                <a:t>ÖZET</a:t>
              </a:r>
              <a:r>
                <a:rPr lang="tr-TR" altLang="zh-CN" sz="3300" b="1" dirty="0" smtClean="0">
                  <a:solidFill>
                    <a:schemeClr val="bg1"/>
                  </a:solidFill>
                  <a:latin typeface="Lucida Sans" pitchFamily="34" charset="0"/>
                  <a:ea typeface="SimSun" pitchFamily="2" charset="-122"/>
                  <a:cs typeface="Lucida Sans" pitchFamily="34" charset="0"/>
                </a:rPr>
                <a:t> </a:t>
              </a:r>
              <a:endParaRPr lang="en-US" altLang="zh-CN" b="1" dirty="0">
                <a:solidFill>
                  <a:schemeClr val="bg1"/>
                </a:solidFill>
                <a:latin typeface="Lucida Sans" pitchFamily="34" charset="0"/>
                <a:ea typeface="SimSun" pitchFamily="2" charset="-122"/>
                <a:cs typeface="Lucida Sans" pitchFamily="34" charset="0"/>
              </a:endParaRPr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514616" y="20193114"/>
            <a:ext cx="6320842" cy="683065"/>
            <a:chOff x="1066799" y="5958162"/>
            <a:chExt cx="11007725" cy="728601"/>
          </a:xfrm>
        </p:grpSpPr>
        <p:sp>
          <p:nvSpPr>
            <p:cNvPr id="48" name="Text Box 248"/>
            <p:cNvSpPr txBox="1">
              <a:spLocks noChangeArrowheads="1"/>
            </p:cNvSpPr>
            <p:nvPr/>
          </p:nvSpPr>
          <p:spPr bwMode="auto">
            <a:xfrm>
              <a:off x="1066799" y="5958162"/>
              <a:ext cx="11007725" cy="541685"/>
            </a:xfrm>
            <a:prstGeom prst="rect">
              <a:avLst/>
            </a:prstGeom>
            <a:gradFill rotWithShape="0">
              <a:gsLst>
                <a:gs pos="0">
                  <a:schemeClr val="accent2">
                    <a:lumMod val="40000"/>
                    <a:lumOff val="60000"/>
                  </a:schemeClr>
                </a:gs>
                <a:gs pos="13000">
                  <a:schemeClr val="accent3">
                    <a:lumMod val="60000"/>
                    <a:lumOff val="40000"/>
                  </a:schemeClr>
                </a:gs>
                <a:gs pos="43000">
                  <a:schemeClr val="accent2">
                    <a:lumMod val="60000"/>
                    <a:lumOff val="40000"/>
                  </a:schemeClr>
                </a:gs>
                <a:gs pos="67000">
                  <a:schemeClr val="accent2">
                    <a:lumMod val="75000"/>
                  </a:schemeClr>
                </a:gs>
                <a:gs pos="83000">
                  <a:schemeClr val="accent2">
                    <a:lumMod val="75000"/>
                  </a:schemeClr>
                </a:gs>
                <a:gs pos="100000">
                  <a:schemeClr val="accent3">
                    <a:lumMod val="60000"/>
                    <a:lumOff val="40000"/>
                  </a:schemeClr>
                </a:gs>
              </a:gsLst>
              <a:lin ang="0" scaled="1"/>
              <a:tileRect/>
            </a:gradFill>
            <a:ln w="19050">
              <a:noFill/>
              <a:miter lim="800000"/>
            </a:ln>
          </p:spPr>
          <p:txBody>
            <a:bodyPr>
              <a:spAutoFit/>
            </a:bodyPr>
            <a:lstStyle>
              <a:defPPr>
                <a:defRPr kern="1200" smtId="4294967295"/>
              </a:defPPr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endParaRPr lang="en-US" altLang="zh-CN" sz="2700" b="1">
                <a:latin typeface="Lucida Sans" pitchFamily="34" charset="0"/>
                <a:ea typeface="SimSun" pitchFamily="2" charset="-122"/>
                <a:cs typeface="Lucida Sans" pitchFamily="34" charset="0"/>
              </a:endParaRPr>
            </a:p>
          </p:txBody>
        </p:sp>
        <p:sp>
          <p:nvSpPr>
            <p:cNvPr id="49" name="Text Box 248"/>
            <p:cNvSpPr txBox="1">
              <a:spLocks noChangeArrowheads="1"/>
            </p:cNvSpPr>
            <p:nvPr/>
          </p:nvSpPr>
          <p:spPr bwMode="auto">
            <a:xfrm>
              <a:off x="1157514" y="6046589"/>
              <a:ext cx="10805886" cy="640174"/>
            </a:xfrm>
            <a:prstGeom prst="rect">
              <a:avLst/>
            </a:prstGeom>
            <a:gradFill>
              <a:gsLst>
                <a:gs pos="56000">
                  <a:schemeClr val="accent2">
                    <a:lumMod val="50000"/>
                  </a:schemeClr>
                </a:gs>
                <a:gs pos="100000">
                  <a:schemeClr val="bg1">
                    <a:alpha val="0"/>
                  </a:schemeClr>
                </a:gs>
              </a:gsLst>
              <a:lin ang="0" scaled="1"/>
              <a:tileRect/>
            </a:gradFill>
            <a:ln w="19050">
              <a:noFill/>
              <a:miter lim="800000"/>
            </a:ln>
          </p:spPr>
          <p:txBody>
            <a:bodyPr wrap="square">
              <a:spAutoFit/>
            </a:bodyPr>
            <a:lstStyle>
              <a:defPPr>
                <a:defRPr kern="1200" smtId="4294967295"/>
              </a:defPPr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tr-TR" altLang="zh-CN" sz="3300" b="1" dirty="0" smtClean="0">
                  <a:solidFill>
                    <a:schemeClr val="bg1"/>
                  </a:solidFill>
                  <a:latin typeface="Lucida Sans" pitchFamily="34" charset="0"/>
                  <a:ea typeface="SimSun" pitchFamily="2" charset="-122"/>
                  <a:cs typeface="Lucida Sans" pitchFamily="34" charset="0"/>
                </a:rPr>
                <a:t>GİRİŞ</a:t>
              </a:r>
              <a:endParaRPr lang="en-US" altLang="zh-CN" b="1" dirty="0">
                <a:solidFill>
                  <a:schemeClr val="bg1"/>
                </a:solidFill>
                <a:latin typeface="Lucida Sans" pitchFamily="34" charset="0"/>
                <a:ea typeface="SimSun" pitchFamily="2" charset="-122"/>
                <a:cs typeface="Lucida Sans" pitchFamily="34" charset="0"/>
              </a:endParaRPr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17893660" y="8295441"/>
            <a:ext cx="6320842" cy="683065"/>
            <a:chOff x="1066799" y="5958162"/>
            <a:chExt cx="11007725" cy="728601"/>
          </a:xfrm>
        </p:grpSpPr>
        <p:sp>
          <p:nvSpPr>
            <p:cNvPr id="51" name="Text Box 248"/>
            <p:cNvSpPr txBox="1">
              <a:spLocks noChangeArrowheads="1"/>
            </p:cNvSpPr>
            <p:nvPr/>
          </p:nvSpPr>
          <p:spPr bwMode="auto">
            <a:xfrm>
              <a:off x="1066799" y="5958162"/>
              <a:ext cx="11007725" cy="541685"/>
            </a:xfrm>
            <a:prstGeom prst="rect">
              <a:avLst/>
            </a:prstGeom>
            <a:gradFill rotWithShape="0">
              <a:gsLst>
                <a:gs pos="0">
                  <a:schemeClr val="accent2">
                    <a:lumMod val="40000"/>
                    <a:lumOff val="60000"/>
                  </a:schemeClr>
                </a:gs>
                <a:gs pos="13000">
                  <a:schemeClr val="accent3">
                    <a:lumMod val="60000"/>
                    <a:lumOff val="40000"/>
                  </a:schemeClr>
                </a:gs>
                <a:gs pos="43000">
                  <a:schemeClr val="accent2">
                    <a:lumMod val="60000"/>
                    <a:lumOff val="40000"/>
                  </a:schemeClr>
                </a:gs>
                <a:gs pos="67000">
                  <a:schemeClr val="accent2">
                    <a:lumMod val="75000"/>
                  </a:schemeClr>
                </a:gs>
                <a:gs pos="83000">
                  <a:schemeClr val="accent2">
                    <a:lumMod val="75000"/>
                  </a:schemeClr>
                </a:gs>
                <a:gs pos="100000">
                  <a:schemeClr val="accent3">
                    <a:lumMod val="60000"/>
                    <a:lumOff val="40000"/>
                  </a:schemeClr>
                </a:gs>
              </a:gsLst>
              <a:lin ang="0" scaled="1"/>
              <a:tileRect/>
            </a:gradFill>
            <a:ln w="19050">
              <a:noFill/>
              <a:miter lim="800000"/>
            </a:ln>
          </p:spPr>
          <p:txBody>
            <a:bodyPr>
              <a:spAutoFit/>
            </a:bodyPr>
            <a:lstStyle>
              <a:defPPr>
                <a:defRPr kern="1200" smtId="4294967295"/>
              </a:defPPr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endParaRPr lang="en-US" altLang="zh-CN" sz="2700" b="1">
                <a:latin typeface="Lucida Sans" pitchFamily="34" charset="0"/>
                <a:ea typeface="SimSun" pitchFamily="2" charset="-122"/>
                <a:cs typeface="Lucida Sans" pitchFamily="34" charset="0"/>
              </a:endParaRPr>
            </a:p>
          </p:txBody>
        </p:sp>
        <p:sp>
          <p:nvSpPr>
            <p:cNvPr id="52" name="Text Box 248"/>
            <p:cNvSpPr txBox="1">
              <a:spLocks noChangeArrowheads="1"/>
            </p:cNvSpPr>
            <p:nvPr/>
          </p:nvSpPr>
          <p:spPr bwMode="auto">
            <a:xfrm>
              <a:off x="1157514" y="6046589"/>
              <a:ext cx="10805886" cy="640174"/>
            </a:xfrm>
            <a:prstGeom prst="rect">
              <a:avLst/>
            </a:prstGeom>
            <a:gradFill>
              <a:gsLst>
                <a:gs pos="56000">
                  <a:schemeClr val="accent2">
                    <a:lumMod val="50000"/>
                  </a:schemeClr>
                </a:gs>
                <a:gs pos="100000">
                  <a:schemeClr val="bg1">
                    <a:alpha val="0"/>
                  </a:schemeClr>
                </a:gs>
              </a:gsLst>
              <a:lin ang="0" scaled="1"/>
              <a:tileRect/>
            </a:gradFill>
            <a:ln w="19050">
              <a:noFill/>
              <a:miter lim="800000"/>
            </a:ln>
          </p:spPr>
          <p:txBody>
            <a:bodyPr wrap="square">
              <a:spAutoFit/>
            </a:bodyPr>
            <a:lstStyle>
              <a:defPPr>
                <a:defRPr kern="1200" smtId="4294967295"/>
              </a:defPPr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tr-TR" altLang="zh-CN" sz="3300" b="1" dirty="0" smtClean="0">
                  <a:solidFill>
                    <a:schemeClr val="bg1"/>
                  </a:solidFill>
                  <a:latin typeface="Lucida Sans" pitchFamily="34" charset="0"/>
                  <a:ea typeface="SimSun" pitchFamily="2" charset="-122"/>
                  <a:cs typeface="Lucida Sans" pitchFamily="34" charset="0"/>
                </a:rPr>
                <a:t>SONUÇLAR</a:t>
              </a:r>
              <a:endParaRPr lang="en-US" altLang="zh-CN" b="1" dirty="0">
                <a:solidFill>
                  <a:schemeClr val="bg1"/>
                </a:solidFill>
                <a:latin typeface="Lucida Sans" pitchFamily="34" charset="0"/>
                <a:ea typeface="SimSun" pitchFamily="2" charset="-122"/>
                <a:cs typeface="Lucida Sans" pitchFamily="34" charset="0"/>
              </a:endParaRPr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17863671" y="25481361"/>
            <a:ext cx="6343767" cy="600164"/>
            <a:chOff x="-149088" y="4149145"/>
            <a:chExt cx="11047649" cy="567393"/>
          </a:xfrm>
        </p:grpSpPr>
        <p:sp>
          <p:nvSpPr>
            <p:cNvPr id="54" name="Text Box 248"/>
            <p:cNvSpPr txBox="1">
              <a:spLocks noChangeArrowheads="1"/>
            </p:cNvSpPr>
            <p:nvPr/>
          </p:nvSpPr>
          <p:spPr bwMode="auto">
            <a:xfrm>
              <a:off x="-149088" y="4149145"/>
              <a:ext cx="11007725" cy="480102"/>
            </a:xfrm>
            <a:prstGeom prst="rect">
              <a:avLst/>
            </a:prstGeom>
            <a:gradFill rotWithShape="0">
              <a:gsLst>
                <a:gs pos="0">
                  <a:schemeClr val="accent2">
                    <a:lumMod val="40000"/>
                    <a:lumOff val="60000"/>
                  </a:schemeClr>
                </a:gs>
                <a:gs pos="13000">
                  <a:schemeClr val="accent3">
                    <a:lumMod val="60000"/>
                    <a:lumOff val="40000"/>
                  </a:schemeClr>
                </a:gs>
                <a:gs pos="43000">
                  <a:schemeClr val="accent2">
                    <a:lumMod val="60000"/>
                    <a:lumOff val="40000"/>
                  </a:schemeClr>
                </a:gs>
                <a:gs pos="67000">
                  <a:schemeClr val="accent2">
                    <a:lumMod val="75000"/>
                  </a:schemeClr>
                </a:gs>
                <a:gs pos="83000">
                  <a:schemeClr val="accent2">
                    <a:lumMod val="75000"/>
                  </a:schemeClr>
                </a:gs>
                <a:gs pos="100000">
                  <a:schemeClr val="accent3">
                    <a:lumMod val="60000"/>
                    <a:lumOff val="40000"/>
                  </a:schemeClr>
                </a:gs>
              </a:gsLst>
              <a:lin ang="0" scaled="1"/>
              <a:tileRect/>
            </a:gradFill>
            <a:ln w="19050">
              <a:noFill/>
              <a:miter lim="800000"/>
            </a:ln>
          </p:spPr>
          <p:txBody>
            <a:bodyPr>
              <a:spAutoFit/>
            </a:bodyPr>
            <a:lstStyle>
              <a:defPPr>
                <a:defRPr kern="1200" smtId="4294967295"/>
              </a:defPPr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endParaRPr lang="en-US" altLang="zh-CN" sz="2700" b="1">
                <a:latin typeface="Lucida Sans" pitchFamily="34" charset="0"/>
                <a:ea typeface="SimSun" pitchFamily="2" charset="-122"/>
                <a:cs typeface="Lucida Sans" pitchFamily="34" charset="0"/>
              </a:endParaRPr>
            </a:p>
          </p:txBody>
        </p:sp>
        <p:sp>
          <p:nvSpPr>
            <p:cNvPr id="55" name="Text Box 248"/>
            <p:cNvSpPr txBox="1">
              <a:spLocks noChangeArrowheads="1"/>
            </p:cNvSpPr>
            <p:nvPr/>
          </p:nvSpPr>
          <p:spPr bwMode="auto">
            <a:xfrm>
              <a:off x="92674" y="4149145"/>
              <a:ext cx="10805887" cy="567393"/>
            </a:xfrm>
            <a:prstGeom prst="rect">
              <a:avLst/>
            </a:prstGeom>
            <a:gradFill>
              <a:gsLst>
                <a:gs pos="56000">
                  <a:schemeClr val="accent2">
                    <a:lumMod val="50000"/>
                  </a:schemeClr>
                </a:gs>
                <a:gs pos="100000">
                  <a:schemeClr val="bg1">
                    <a:alpha val="0"/>
                  </a:schemeClr>
                </a:gs>
              </a:gsLst>
              <a:lin ang="0" scaled="1"/>
              <a:tileRect/>
            </a:gradFill>
            <a:ln w="19050">
              <a:noFill/>
              <a:miter lim="800000"/>
            </a:ln>
          </p:spPr>
          <p:txBody>
            <a:bodyPr wrap="square">
              <a:spAutoFit/>
            </a:bodyPr>
            <a:lstStyle>
              <a:defPPr>
                <a:defRPr kern="1200" smtId="4294967295"/>
              </a:defPPr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tr-TR" altLang="zh-CN" sz="3300" b="1" dirty="0" smtClean="0">
                  <a:solidFill>
                    <a:schemeClr val="bg1"/>
                  </a:solidFill>
                  <a:latin typeface="Lucida Sans" pitchFamily="34" charset="0"/>
                  <a:ea typeface="SimSun" pitchFamily="2" charset="-122"/>
                  <a:cs typeface="Lucida Sans" pitchFamily="34" charset="0"/>
                </a:rPr>
                <a:t>TARTIŞMA</a:t>
              </a:r>
              <a:endParaRPr lang="en-US" altLang="zh-CN" b="1" dirty="0">
                <a:solidFill>
                  <a:schemeClr val="bg1"/>
                </a:solidFill>
                <a:latin typeface="Lucida Sans" pitchFamily="34" charset="0"/>
                <a:ea typeface="SimSun" pitchFamily="2" charset="-122"/>
                <a:cs typeface="Lucida Sans" pitchFamily="34" charset="0"/>
              </a:endParaRPr>
            </a:p>
          </p:txBody>
        </p:sp>
      </p:grpSp>
      <p:grpSp>
        <p:nvGrpSpPr>
          <p:cNvPr id="56" name="Group 55"/>
          <p:cNvGrpSpPr/>
          <p:nvPr/>
        </p:nvGrpSpPr>
        <p:grpSpPr>
          <a:xfrm>
            <a:off x="18214399" y="32555228"/>
            <a:ext cx="6489049" cy="683061"/>
            <a:chOff x="773867" y="5958162"/>
            <a:chExt cx="11300657" cy="728597"/>
          </a:xfrm>
        </p:grpSpPr>
        <p:sp>
          <p:nvSpPr>
            <p:cNvPr id="57" name="Text Box 248"/>
            <p:cNvSpPr txBox="1">
              <a:spLocks noChangeArrowheads="1"/>
            </p:cNvSpPr>
            <p:nvPr/>
          </p:nvSpPr>
          <p:spPr bwMode="auto">
            <a:xfrm>
              <a:off x="1066799" y="5958162"/>
              <a:ext cx="11007725" cy="541686"/>
            </a:xfrm>
            <a:prstGeom prst="rect">
              <a:avLst/>
            </a:prstGeom>
            <a:gradFill rotWithShape="0">
              <a:gsLst>
                <a:gs pos="0">
                  <a:schemeClr val="accent2">
                    <a:lumMod val="40000"/>
                    <a:lumOff val="60000"/>
                  </a:schemeClr>
                </a:gs>
                <a:gs pos="13000">
                  <a:schemeClr val="accent3">
                    <a:lumMod val="60000"/>
                    <a:lumOff val="40000"/>
                  </a:schemeClr>
                </a:gs>
                <a:gs pos="43000">
                  <a:schemeClr val="accent2">
                    <a:lumMod val="60000"/>
                    <a:lumOff val="40000"/>
                  </a:schemeClr>
                </a:gs>
                <a:gs pos="67000">
                  <a:schemeClr val="accent2">
                    <a:lumMod val="75000"/>
                  </a:schemeClr>
                </a:gs>
                <a:gs pos="83000">
                  <a:schemeClr val="accent2">
                    <a:lumMod val="75000"/>
                  </a:schemeClr>
                </a:gs>
                <a:gs pos="100000">
                  <a:schemeClr val="accent3">
                    <a:lumMod val="60000"/>
                    <a:lumOff val="40000"/>
                  </a:schemeClr>
                </a:gs>
              </a:gsLst>
              <a:lin ang="0" scaled="1"/>
              <a:tileRect/>
            </a:gradFill>
            <a:ln w="19050">
              <a:noFill/>
              <a:miter lim="800000"/>
            </a:ln>
          </p:spPr>
          <p:txBody>
            <a:bodyPr>
              <a:spAutoFit/>
            </a:bodyPr>
            <a:lstStyle>
              <a:defPPr>
                <a:defRPr kern="1200" smtId="4294967295"/>
              </a:defPPr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endParaRPr lang="en-US" altLang="zh-CN" sz="2700" b="1">
                <a:latin typeface="Lucida Sans" pitchFamily="34" charset="0"/>
                <a:ea typeface="SimSun" pitchFamily="2" charset="-122"/>
                <a:cs typeface="Lucida Sans" pitchFamily="34" charset="0"/>
              </a:endParaRPr>
            </a:p>
          </p:txBody>
        </p:sp>
        <p:sp>
          <p:nvSpPr>
            <p:cNvPr id="58" name="Text Box 248"/>
            <p:cNvSpPr txBox="1">
              <a:spLocks noChangeArrowheads="1"/>
            </p:cNvSpPr>
            <p:nvPr/>
          </p:nvSpPr>
          <p:spPr bwMode="auto">
            <a:xfrm>
              <a:off x="773867" y="6046585"/>
              <a:ext cx="10805886" cy="640174"/>
            </a:xfrm>
            <a:prstGeom prst="rect">
              <a:avLst/>
            </a:prstGeom>
            <a:gradFill>
              <a:gsLst>
                <a:gs pos="56000">
                  <a:schemeClr val="accent2">
                    <a:lumMod val="50000"/>
                  </a:schemeClr>
                </a:gs>
                <a:gs pos="100000">
                  <a:schemeClr val="bg1">
                    <a:alpha val="0"/>
                  </a:schemeClr>
                </a:gs>
              </a:gsLst>
              <a:lin ang="0" scaled="1"/>
              <a:tileRect/>
            </a:gradFill>
            <a:ln w="19050">
              <a:noFill/>
              <a:miter lim="800000"/>
            </a:ln>
          </p:spPr>
          <p:txBody>
            <a:bodyPr wrap="square">
              <a:spAutoFit/>
            </a:bodyPr>
            <a:lstStyle>
              <a:defPPr>
                <a:defRPr kern="1200" smtId="4294967295"/>
              </a:defPPr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zh-CN" sz="3300" b="1" dirty="0" smtClean="0">
                  <a:solidFill>
                    <a:schemeClr val="bg1"/>
                  </a:solidFill>
                  <a:latin typeface="Lucida Sans" pitchFamily="34" charset="0"/>
                  <a:ea typeface="SimSun" pitchFamily="2" charset="-122"/>
                  <a:cs typeface="Lucida Sans" pitchFamily="34" charset="0"/>
                </a:rPr>
                <a:t>REFER</a:t>
              </a:r>
              <a:r>
                <a:rPr lang="tr-TR" altLang="zh-CN" sz="3300" b="1" dirty="0" smtClean="0">
                  <a:solidFill>
                    <a:schemeClr val="bg1"/>
                  </a:solidFill>
                  <a:latin typeface="Lucida Sans" pitchFamily="34" charset="0"/>
                  <a:ea typeface="SimSun" pitchFamily="2" charset="-122"/>
                  <a:cs typeface="Lucida Sans" pitchFamily="34" charset="0"/>
                </a:rPr>
                <a:t>AN</a:t>
              </a:r>
              <a:r>
                <a:rPr lang="en-US" altLang="zh-CN" sz="3300" b="1" dirty="0" smtClean="0">
                  <a:solidFill>
                    <a:schemeClr val="bg1"/>
                  </a:solidFill>
                  <a:latin typeface="Lucida Sans" pitchFamily="34" charset="0"/>
                  <a:ea typeface="SimSun" pitchFamily="2" charset="-122"/>
                  <a:cs typeface="Lucida Sans" pitchFamily="34" charset="0"/>
                </a:rPr>
                <a:t>S</a:t>
              </a:r>
              <a:endParaRPr lang="en-US" altLang="zh-CN" b="1" dirty="0">
                <a:solidFill>
                  <a:schemeClr val="bg1"/>
                </a:solidFill>
                <a:latin typeface="Lucida Sans" pitchFamily="34" charset="0"/>
                <a:ea typeface="SimSun" pitchFamily="2" charset="-122"/>
                <a:cs typeface="Lucida Sans" pitchFamily="34" charset="0"/>
              </a:endParaRPr>
            </a:p>
          </p:txBody>
        </p:sp>
      </p:grpSp>
      <p:grpSp>
        <p:nvGrpSpPr>
          <p:cNvPr id="62" name="Group 61"/>
          <p:cNvGrpSpPr/>
          <p:nvPr/>
        </p:nvGrpSpPr>
        <p:grpSpPr>
          <a:xfrm>
            <a:off x="7614951" y="5440720"/>
            <a:ext cx="9973253" cy="729235"/>
            <a:chOff x="1066799" y="5958162"/>
            <a:chExt cx="11007725" cy="777850"/>
          </a:xfrm>
        </p:grpSpPr>
        <p:sp>
          <p:nvSpPr>
            <p:cNvPr id="63" name="Text Box 248"/>
            <p:cNvSpPr txBox="1">
              <a:spLocks noChangeArrowheads="1"/>
            </p:cNvSpPr>
            <p:nvPr/>
          </p:nvSpPr>
          <p:spPr bwMode="auto">
            <a:xfrm>
              <a:off x="1066799" y="5958162"/>
              <a:ext cx="11007725" cy="541686"/>
            </a:xfrm>
            <a:prstGeom prst="rect">
              <a:avLst/>
            </a:prstGeom>
            <a:gradFill rotWithShape="0">
              <a:gsLst>
                <a:gs pos="0">
                  <a:schemeClr val="accent2">
                    <a:lumMod val="40000"/>
                    <a:lumOff val="60000"/>
                  </a:schemeClr>
                </a:gs>
                <a:gs pos="13000">
                  <a:schemeClr val="accent3">
                    <a:lumMod val="60000"/>
                    <a:lumOff val="40000"/>
                  </a:schemeClr>
                </a:gs>
                <a:gs pos="43000">
                  <a:schemeClr val="accent2">
                    <a:lumMod val="60000"/>
                    <a:lumOff val="40000"/>
                  </a:schemeClr>
                </a:gs>
                <a:gs pos="67000">
                  <a:schemeClr val="accent2">
                    <a:lumMod val="75000"/>
                  </a:schemeClr>
                </a:gs>
                <a:gs pos="83000">
                  <a:schemeClr val="accent2">
                    <a:lumMod val="75000"/>
                  </a:schemeClr>
                </a:gs>
                <a:gs pos="100000">
                  <a:schemeClr val="accent3">
                    <a:lumMod val="60000"/>
                    <a:lumOff val="40000"/>
                  </a:schemeClr>
                </a:gs>
              </a:gsLst>
              <a:lin ang="0" scaled="1"/>
              <a:tileRect/>
            </a:gradFill>
            <a:ln w="19050">
              <a:noFill/>
              <a:miter lim="800000"/>
            </a:ln>
          </p:spPr>
          <p:txBody>
            <a:bodyPr>
              <a:spAutoFit/>
            </a:bodyPr>
            <a:lstStyle>
              <a:defPPr>
                <a:defRPr kern="1200" smtId="4294967295"/>
              </a:defPPr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endParaRPr lang="en-US" altLang="zh-CN" sz="2700" b="1">
                <a:latin typeface="Lucida Sans" pitchFamily="34" charset="0"/>
                <a:ea typeface="SimSun" pitchFamily="2" charset="-122"/>
                <a:cs typeface="Lucida Sans" pitchFamily="34" charset="0"/>
              </a:endParaRPr>
            </a:p>
          </p:txBody>
        </p:sp>
        <p:sp>
          <p:nvSpPr>
            <p:cNvPr id="64" name="Text Box 248"/>
            <p:cNvSpPr txBox="1">
              <a:spLocks noChangeArrowheads="1"/>
            </p:cNvSpPr>
            <p:nvPr/>
          </p:nvSpPr>
          <p:spPr bwMode="auto">
            <a:xfrm>
              <a:off x="1157514" y="6046592"/>
              <a:ext cx="10805886" cy="689420"/>
            </a:xfrm>
            <a:prstGeom prst="rect">
              <a:avLst/>
            </a:prstGeom>
            <a:gradFill>
              <a:gsLst>
                <a:gs pos="56000">
                  <a:schemeClr val="accent2">
                    <a:lumMod val="50000"/>
                  </a:schemeClr>
                </a:gs>
                <a:gs pos="100000">
                  <a:schemeClr val="bg1">
                    <a:alpha val="0"/>
                  </a:schemeClr>
                </a:gs>
              </a:gsLst>
              <a:lin ang="0" scaled="1"/>
              <a:tileRect/>
            </a:gradFill>
            <a:ln w="19050">
              <a:noFill/>
              <a:miter lim="800000"/>
            </a:ln>
          </p:spPr>
          <p:txBody>
            <a:bodyPr wrap="square">
              <a:spAutoFit/>
            </a:bodyPr>
            <a:lstStyle>
              <a:defPPr>
                <a:defRPr kern="1200" smtId="4294967295"/>
              </a:defPPr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tr-TR" altLang="zh-CN" sz="3600" b="1" dirty="0" smtClean="0">
                  <a:solidFill>
                    <a:schemeClr val="bg1"/>
                  </a:solidFill>
                  <a:latin typeface="Lucida Sans" pitchFamily="34" charset="0"/>
                  <a:ea typeface="SimSun" pitchFamily="2" charset="-122"/>
                  <a:cs typeface="Lucida Sans" pitchFamily="34" charset="0"/>
                </a:rPr>
                <a:t>DENEYSEL ÇALIŞMA VE METOD</a:t>
              </a:r>
              <a:endParaRPr lang="en-US" altLang="zh-CN" sz="3600" b="1" dirty="0">
                <a:solidFill>
                  <a:schemeClr val="bg1"/>
                </a:solidFill>
                <a:latin typeface="Lucida Sans" pitchFamily="34" charset="0"/>
                <a:ea typeface="SimSun" pitchFamily="2" charset="-122"/>
                <a:cs typeface="Lucida Sans" pitchFamily="34" charset="0"/>
              </a:endParaRPr>
            </a:p>
          </p:txBody>
        </p:sp>
      </p:grpSp>
      <p:pic>
        <p:nvPicPr>
          <p:cNvPr id="66" name="Picture 3" descr="C:\Users\Dell\Desktop\logo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1717" y="1695451"/>
            <a:ext cx="3193937" cy="31622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7" name="Picture 2" descr="C:\Users\Dell\Desktop\universite-uzaklastirma-cezasi-f6cd8b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037" y="1695451"/>
            <a:ext cx="3194045" cy="3162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Dell\Desktop\flame-atomik-absorbsiyon-spektroskopi-aas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37392" y="20193107"/>
            <a:ext cx="7375905" cy="419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8" name="Grafik 3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03265875"/>
              </p:ext>
            </p:extLst>
          </p:nvPr>
        </p:nvGraphicFramePr>
        <p:xfrm>
          <a:off x="7524401" y="21223083"/>
          <a:ext cx="9963121" cy="7599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5046584"/>
              </p:ext>
            </p:extLst>
          </p:nvPr>
        </p:nvGraphicFramePr>
        <p:xfrm>
          <a:off x="17766472" y="5416094"/>
          <a:ext cx="3602990" cy="2680157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1302385"/>
                <a:gridCol w="2300605"/>
              </a:tblGrid>
              <a:tr h="9133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</a:rPr>
                        <a:t>SÜRE</a:t>
                      </a:r>
                      <a:endParaRPr lang="tr-TR" sz="1100" dirty="0">
                        <a:solidFill>
                          <a:srgbClr val="5F497A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</a:rPr>
                        <a:t>% METAL İYONU ADSORPSİYONU</a:t>
                      </a:r>
                      <a:endParaRPr lang="tr-TR" sz="1100" dirty="0">
                        <a:solidFill>
                          <a:srgbClr val="5F497A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417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10 Dakika</a:t>
                      </a:r>
                      <a:endParaRPr lang="tr-TR" sz="1100">
                        <a:solidFill>
                          <a:srgbClr val="5F497A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79,5</a:t>
                      </a:r>
                      <a:endParaRPr lang="tr-TR" sz="1100">
                        <a:solidFill>
                          <a:srgbClr val="5F497A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417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30 Dakika</a:t>
                      </a:r>
                      <a:endParaRPr lang="tr-TR" sz="1100">
                        <a:solidFill>
                          <a:srgbClr val="5F497A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79,475</a:t>
                      </a:r>
                      <a:endParaRPr lang="tr-TR" sz="1100">
                        <a:solidFill>
                          <a:srgbClr val="5F497A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417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60 Dakika</a:t>
                      </a:r>
                      <a:endParaRPr lang="tr-TR" sz="1100">
                        <a:solidFill>
                          <a:srgbClr val="5F497A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79,65</a:t>
                      </a:r>
                      <a:endParaRPr lang="tr-TR" sz="1100">
                        <a:solidFill>
                          <a:srgbClr val="5F497A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417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90 Dakika</a:t>
                      </a:r>
                      <a:endParaRPr lang="tr-TR" sz="1100">
                        <a:solidFill>
                          <a:srgbClr val="5F497A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</a:rPr>
                        <a:t>79,45</a:t>
                      </a:r>
                      <a:endParaRPr lang="tr-TR" sz="1100" dirty="0">
                        <a:solidFill>
                          <a:srgbClr val="5F497A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6792576" y="1553158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altLang="tr-T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5659414"/>
              </p:ext>
            </p:extLst>
          </p:nvPr>
        </p:nvGraphicFramePr>
        <p:xfrm>
          <a:off x="21591714" y="5387511"/>
          <a:ext cx="3186758" cy="2706508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1593379"/>
                <a:gridCol w="1593379"/>
              </a:tblGrid>
              <a:tr h="13798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</a:rPr>
                        <a:t>KONSANTRASYON </a:t>
                      </a:r>
                      <a:endParaRPr lang="tr-TR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</a:rPr>
                        <a:t>% METAL İYONU ADSORPSİYONU</a:t>
                      </a:r>
                      <a:endParaRPr lang="tr-TR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316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10  mg/ L</a:t>
                      </a:r>
                      <a:endParaRPr lang="tr-TR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</a:rPr>
                        <a:t>37,81</a:t>
                      </a:r>
                      <a:endParaRPr lang="tr-TR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316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15  mg/ L</a:t>
                      </a:r>
                      <a:endParaRPr lang="tr-TR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</a:rPr>
                        <a:t>33,33</a:t>
                      </a:r>
                      <a:endParaRPr lang="tr-TR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316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</a:rPr>
                        <a:t>25  mg/ L</a:t>
                      </a:r>
                      <a:endParaRPr lang="tr-TR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</a:rPr>
                        <a:t>42,62</a:t>
                      </a:r>
                      <a:endParaRPr lang="tr-TR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316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</a:rPr>
                        <a:t>40  mg/ L</a:t>
                      </a:r>
                      <a:endParaRPr lang="tr-TR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</a:rPr>
                        <a:t>54,14</a:t>
                      </a:r>
                      <a:endParaRPr lang="tr-TR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4.0.30319.42000"/>
  <p:tag name="AS_OS" val="Microsoft Windows NT 6.1.7601 Service Pack 1"/>
  <p:tag name="AS_RELEASE_DATE" val="2015.10.08"/>
  <p:tag name="AS_TITLE" val="Aspose.Slides for .NET 4.0"/>
  <p:tag name="AS_VERSION" val="15.8.1.0"/>
</p:tagLst>
</file>

<file path=ppt/theme/theme1.xml><?xml version="1.0" encoding="utf-8"?>
<a:theme xmlns:a="http://schemas.openxmlformats.org/drawingml/2006/main" name="Default Design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Default Design">
      <a:majorFont>
        <a:latin typeface="Times New Roman"/>
        <a:ea typeface="Arial"/>
        <a:cs typeface="Arial"/>
      </a:majorFont>
      <a:minorFont>
        <a:latin typeface="Times New Roman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2242</TotalTime>
  <Words>736</Words>
  <Application>Microsoft Office PowerPoint</Application>
  <PresentationFormat>Özel</PresentationFormat>
  <Paragraphs>65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2" baseType="lpstr">
      <vt:lpstr>Default Design</vt:lpstr>
      <vt:lpstr>PowerPoint Sunusu</vt:lpstr>
    </vt:vector>
  </TitlesOfParts>
  <Company>Graphicsland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 for a scientific poster</dc:title>
  <dc:subject>Free Poster Presentation Example</dc:subject>
  <dc:creator>Graphicsland/MakeSigns.com</dc:creator>
  <cp:keywords>scientific, research, template, custom, poster, presentation, symposium, printing, PowerPoint, create, design, example, sample, download</cp:keywords>
  <dc:description>Download our scientific poster templates at no cost to you and get one step closer to making a great research poster.</dc:description>
  <cp:lastModifiedBy>Dell</cp:lastModifiedBy>
  <cp:revision>144</cp:revision>
  <cp:lastPrinted>2000-08-03T00:31:24Z</cp:lastPrinted>
  <dcterms:modified xsi:type="dcterms:W3CDTF">2016-04-25T15:25:13Z</dcterms:modified>
  <cp:category>science research poster</cp:category>
</cp:coreProperties>
</file>