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5" r:id="rId14"/>
    <p:sldId id="268" r:id="rId15"/>
    <p:sldId id="280" r:id="rId16"/>
    <p:sldId id="273" r:id="rId17"/>
    <p:sldId id="274" r:id="rId18"/>
    <p:sldId id="281" r:id="rId19"/>
    <p:sldId id="275" r:id="rId20"/>
    <p:sldId id="276" r:id="rId21"/>
    <p:sldId id="277" r:id="rId22"/>
    <p:sldId id="278" r:id="rId23"/>
    <p:sldId id="282" r:id="rId24"/>
    <p:sldId id="283" r:id="rId25"/>
    <p:sldId id="269" r:id="rId26"/>
    <p:sldId id="270" r:id="rId27"/>
    <p:sldId id="279" r:id="rId28"/>
    <p:sldId id="284" r:id="rId29"/>
    <p:sldId id="271" r:id="rId30"/>
    <p:sldId id="272" r:id="rId31"/>
  </p:sldIdLst>
  <p:sldSz cx="9144000" cy="6858000" type="screen4x3"/>
  <p:notesSz cx="6858000" cy="9144000"/>
  <p:embeddedFontLst>
    <p:embeddedFont>
      <p:font typeface="Palatino Linotype" panose="02040502050505030304" pitchFamily="18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jYb8Cw4qlQNlSw+2bGO5pLp24j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9629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460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8217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6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5907087" y="2438400"/>
            <a:ext cx="3008313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bilgisi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46" name="Google Shape;46;p23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7" name="Google Shape;47;p23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8" name="Google Shape;48;p23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body" idx="2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body" idx="3"/>
          </p:nvPr>
        </p:nvSpPr>
        <p:spPr>
          <a:xfrm>
            <a:off x="457200" y="2212848"/>
            <a:ext cx="4041648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4"/>
          </p:nvPr>
        </p:nvSpPr>
        <p:spPr>
          <a:xfrm>
            <a:off x="4672584" y="2212848"/>
            <a:ext cx="4041648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>
            <a:spLocks noGrp="1"/>
          </p:cNvSpPr>
          <p:nvPr>
            <p:ph type="pic" idx="2"/>
          </p:nvPr>
        </p:nvSpPr>
        <p:spPr>
          <a:xfrm>
            <a:off x="1508126" y="1143000"/>
            <a:ext cx="6054724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73" name="Google Shape;73;p27"/>
          <p:cNvSpPr txBox="1">
            <a:spLocks noGrp="1"/>
          </p:cNvSpPr>
          <p:nvPr>
            <p:ph type="body" idx="1"/>
          </p:nvPr>
        </p:nvSpPr>
        <p:spPr>
          <a:xfrm>
            <a:off x="1679576" y="5810250"/>
            <a:ext cx="571182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15" name="Google Shape;15;p18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" name="Google Shape;16;p18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imyamuhendisligi@sdu.edu.t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683568" y="2780928"/>
            <a:ext cx="7772400" cy="288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latino Linotype"/>
              <a:buNone/>
            </a:pPr>
            <a:r>
              <a:rPr lang="tr-TR" sz="4000" b="1">
                <a:solidFill>
                  <a:schemeClr val="dk1"/>
                </a:solidFill>
              </a:rPr>
              <a:t>Süleyman Demirel Üniversitesi</a:t>
            </a:r>
            <a:br>
              <a:rPr lang="tr-TR" sz="4000" b="1">
                <a:solidFill>
                  <a:schemeClr val="dk1"/>
                </a:solidFill>
              </a:rPr>
            </a:br>
            <a:r>
              <a:rPr lang="tr-TR" sz="4000" b="1">
                <a:solidFill>
                  <a:schemeClr val="dk1"/>
                </a:solidFill>
              </a:rPr>
              <a:t>Mühendislik Fakültesi</a:t>
            </a:r>
            <a:br>
              <a:rPr lang="tr-TR" sz="4000" b="1">
                <a:solidFill>
                  <a:schemeClr val="dk1"/>
                </a:solidFill>
              </a:rPr>
            </a:br>
            <a:r>
              <a:rPr lang="tr-TR" sz="4000" b="1">
                <a:solidFill>
                  <a:schemeClr val="dk1"/>
                </a:solidFill>
              </a:rPr>
              <a:t> </a:t>
            </a:r>
            <a:br>
              <a:rPr lang="tr-TR" sz="4000" b="1">
                <a:solidFill>
                  <a:schemeClr val="dk1"/>
                </a:solidFill>
              </a:rPr>
            </a:br>
            <a:r>
              <a:rPr lang="tr-TR" sz="4000" b="1">
                <a:solidFill>
                  <a:schemeClr val="dk1"/>
                </a:solidFill>
              </a:rPr>
              <a:t>Kimya Mühendisliği Bölümü</a:t>
            </a:r>
            <a:endParaRPr sz="4000" b="1">
              <a:solidFill>
                <a:schemeClr val="dk1"/>
              </a:solidFill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725" y="443879"/>
            <a:ext cx="2860179" cy="2556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 descr="fÄ±rat pen ile ilgili gÃ¶rsel sonucu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8" name="Google Shape;178;p10" descr="fÄ±rat pen ile ilgili gÃ¶rsel sonucu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9" name="Google Shape;179;p10" descr="alpet madeni  yaÄ ile ilgili gÃ¶rsel sonucu"/>
          <p:cNvSpPr/>
          <p:nvPr/>
        </p:nvSpPr>
        <p:spPr>
          <a:xfrm>
            <a:off x="2418618" y="760500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0" name="Google Shape;180;p10" descr="alpet madeni  yaÄ ile ilgili gÃ¶rsel sonucu"/>
          <p:cNvSpPr/>
          <p:nvPr/>
        </p:nvSpPr>
        <p:spPr>
          <a:xfrm>
            <a:off x="765175" y="4651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10"/>
          <p:cNvSpPr/>
          <p:nvPr/>
        </p:nvSpPr>
        <p:spPr>
          <a:xfrm>
            <a:off x="-36512" y="-125094"/>
            <a:ext cx="9168953" cy="74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4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Kimya Mühendislerinin Çalıştığı Kurumlar</a:t>
            </a:r>
            <a:endParaRPr sz="24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82" name="Google Shape;182;p10"/>
          <p:cNvPicPr preferRelativeResize="0"/>
          <p:nvPr/>
        </p:nvPicPr>
        <p:blipFill rotWithShape="1">
          <a:blip r:embed="rId3">
            <a:alphaModFix/>
          </a:blip>
          <a:srcRect t="34521" b="51211"/>
          <a:stretch/>
        </p:blipFill>
        <p:spPr>
          <a:xfrm>
            <a:off x="350846" y="2428339"/>
            <a:ext cx="4820195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0"/>
          <p:cNvPicPr preferRelativeResize="0"/>
          <p:nvPr/>
        </p:nvPicPr>
        <p:blipFill rotWithShape="1">
          <a:blip r:embed="rId3">
            <a:alphaModFix/>
          </a:blip>
          <a:srcRect b="84094"/>
          <a:stretch/>
        </p:blipFill>
        <p:spPr>
          <a:xfrm>
            <a:off x="379177" y="909750"/>
            <a:ext cx="4820195" cy="12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0"/>
          <p:cNvPicPr preferRelativeResize="0"/>
          <p:nvPr/>
        </p:nvPicPr>
        <p:blipFill rotWithShape="1">
          <a:blip r:embed="rId3">
            <a:alphaModFix/>
          </a:blip>
          <a:srcRect t="64983" b="5187"/>
          <a:stretch/>
        </p:blipFill>
        <p:spPr>
          <a:xfrm>
            <a:off x="1403648" y="4344842"/>
            <a:ext cx="4820195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0"/>
          <p:cNvPicPr preferRelativeResize="0"/>
          <p:nvPr/>
        </p:nvPicPr>
        <p:blipFill rotWithShape="1">
          <a:blip r:embed="rId3">
            <a:alphaModFix/>
          </a:blip>
          <a:srcRect l="69919" t="15699" b="62253"/>
          <a:stretch/>
        </p:blipFill>
        <p:spPr>
          <a:xfrm>
            <a:off x="5093382" y="936434"/>
            <a:ext cx="1449957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0" descr="logolar ile ilgili gÃ¶rsel sonuc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7348" y="1301896"/>
            <a:ext cx="504056" cy="49623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 descr="Ã¼lker ile ilgili gÃ¶rsel sonucu"/>
          <p:cNvSpPr/>
          <p:nvPr/>
        </p:nvSpPr>
        <p:spPr>
          <a:xfrm>
            <a:off x="612775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88" name="Google Shape;188;p10" descr="Ã¼lker ile ilgili gÃ¶rsel sonuc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2280" y="1065301"/>
            <a:ext cx="1143037" cy="7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0"/>
          <p:cNvPicPr preferRelativeResize="0"/>
          <p:nvPr/>
        </p:nvPicPr>
        <p:blipFill rotWithShape="1">
          <a:blip r:embed="rId3">
            <a:alphaModFix/>
          </a:blip>
          <a:srcRect l="1200" t="16998" r="28677" b="63547"/>
          <a:stretch/>
        </p:blipFill>
        <p:spPr>
          <a:xfrm>
            <a:off x="5263216" y="2804960"/>
            <a:ext cx="3380035" cy="108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 descr="fÄ±rat pen ile ilgili gÃ¶rsel sonucu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5" name="Google Shape;195;p11" descr="fÄ±rat pen ile ilgili gÃ¶rsel sonucu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6" name="Google Shape;196;p11" descr="sapro ile ilgili gÃ¶rsel sonucu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7" name="Google Shape;197;p11" descr="alpet madeni  yaÄ ile ilgili gÃ¶rsel sonucu"/>
          <p:cNvSpPr/>
          <p:nvPr/>
        </p:nvSpPr>
        <p:spPr>
          <a:xfrm>
            <a:off x="2418618" y="760500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8" name="Google Shape;198;p11" descr="alpet madeni  yaÄ ile ilgili gÃ¶rsel sonucu"/>
          <p:cNvSpPr/>
          <p:nvPr/>
        </p:nvSpPr>
        <p:spPr>
          <a:xfrm>
            <a:off x="765175" y="4651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9" name="Google Shape;199;p11"/>
          <p:cNvSpPr/>
          <p:nvPr/>
        </p:nvSpPr>
        <p:spPr>
          <a:xfrm>
            <a:off x="-36512" y="-125094"/>
            <a:ext cx="9168953" cy="83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4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Kimya Mühendislerinin Çalıştığı Kamu Kurumları</a:t>
            </a:r>
            <a:endParaRPr sz="24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00" name="Google Shape;20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696" y="912900"/>
            <a:ext cx="5209977" cy="569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 descr="kamu kurumlarÄ± kimya sanayi ile ilgili gÃ¶rsel sonucu"/>
          <p:cNvPicPr preferRelativeResize="0"/>
          <p:nvPr/>
        </p:nvPicPr>
        <p:blipFill rotWithShape="1">
          <a:blip r:embed="rId4">
            <a:alphaModFix/>
          </a:blip>
          <a:srcRect l="4693" t="5188" r="73813" b="60449"/>
          <a:stretch/>
        </p:blipFill>
        <p:spPr>
          <a:xfrm>
            <a:off x="6588224" y="2204864"/>
            <a:ext cx="1224136" cy="126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 descr="kamu kurumlarÄ± kimya sanayi ile ilgili gÃ¶rsel sonucu"/>
          <p:cNvPicPr preferRelativeResize="0"/>
          <p:nvPr/>
        </p:nvPicPr>
        <p:blipFill rotWithShape="1">
          <a:blip r:embed="rId5">
            <a:alphaModFix/>
          </a:blip>
          <a:srcRect l="1546" t="16594" r="83390" b="53685"/>
          <a:stretch/>
        </p:blipFill>
        <p:spPr>
          <a:xfrm>
            <a:off x="7045673" y="4005063"/>
            <a:ext cx="936104" cy="1036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 txBox="1">
            <a:spLocks noGrp="1"/>
          </p:cNvSpPr>
          <p:nvPr>
            <p:ph type="body" idx="1"/>
          </p:nvPr>
        </p:nvSpPr>
        <p:spPr>
          <a:xfrm>
            <a:off x="457200" y="0"/>
            <a:ext cx="8229600" cy="6597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tr-TR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Süleyman Demirel Üniversitesi Kimya Mühendisliği Bölümü</a:t>
            </a:r>
            <a:endParaRPr dirty="0"/>
          </a:p>
          <a:p>
            <a:pPr marL="342900" lvl="0" indent="-342900" algn="l" rtl="0">
              <a:lnSpc>
                <a:spcPct val="2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tr-TR" sz="1800" b="1" dirty="0" smtClean="0">
                <a:solidFill>
                  <a:schemeClr val="dk1"/>
                </a:solidFill>
              </a:rPr>
              <a:t>Lisans </a:t>
            </a:r>
            <a:r>
              <a:rPr lang="tr-TR" sz="1800" dirty="0">
                <a:solidFill>
                  <a:schemeClr val="dk1"/>
                </a:solidFill>
              </a:rPr>
              <a:t>eğitimine 2011-2012 eğitim öğretim yılında; </a:t>
            </a:r>
            <a:endParaRPr lang="tr-TR" sz="1800" dirty="0" smtClean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tr-TR" sz="1800" b="1" dirty="0" smtClean="0">
                <a:solidFill>
                  <a:schemeClr val="dk1"/>
                </a:solidFill>
              </a:rPr>
              <a:t>Yüksek </a:t>
            </a:r>
            <a:r>
              <a:rPr lang="tr-TR" sz="1800" b="1" dirty="0">
                <a:solidFill>
                  <a:schemeClr val="dk1"/>
                </a:solidFill>
              </a:rPr>
              <a:t>lisans </a:t>
            </a:r>
            <a:r>
              <a:rPr lang="tr-TR" sz="1800" dirty="0" smtClean="0">
                <a:solidFill>
                  <a:schemeClr val="dk1"/>
                </a:solidFill>
              </a:rPr>
              <a:t>eğitimine 2014-2015 </a:t>
            </a:r>
            <a:r>
              <a:rPr lang="tr-TR" sz="1800" dirty="0">
                <a:solidFill>
                  <a:schemeClr val="dk1"/>
                </a:solidFill>
              </a:rPr>
              <a:t>eğitim öğretim </a:t>
            </a:r>
            <a:r>
              <a:rPr lang="tr-TR" sz="1800" dirty="0" smtClean="0">
                <a:solidFill>
                  <a:schemeClr val="dk1"/>
                </a:solidFill>
              </a:rPr>
              <a:t>yılında, </a:t>
            </a:r>
          </a:p>
          <a:p>
            <a:pPr marL="342900" lvl="0" indent="-342900" algn="l" rtl="0">
              <a:lnSpc>
                <a:spcPct val="2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tr-TR" sz="1800" b="1" dirty="0" smtClean="0">
                <a:solidFill>
                  <a:schemeClr val="dk1"/>
                </a:solidFill>
              </a:rPr>
              <a:t>Doktora</a:t>
            </a:r>
            <a:r>
              <a:rPr lang="tr-TR" sz="1800" dirty="0" smtClean="0">
                <a:solidFill>
                  <a:schemeClr val="dk1"/>
                </a:solidFill>
              </a:rPr>
              <a:t> eğitimine ise 2022-2023 eğitim öğretim yılında başlamış </a:t>
            </a:r>
            <a:r>
              <a:rPr lang="tr-TR" sz="1800" dirty="0">
                <a:solidFill>
                  <a:schemeClr val="dk1"/>
                </a:solidFill>
              </a:rPr>
              <a:t>ve devam etmektedir.</a:t>
            </a:r>
            <a:endParaRPr dirty="0"/>
          </a:p>
        </p:txBody>
      </p:sp>
      <p:sp>
        <p:nvSpPr>
          <p:cNvPr id="208" name="Google Shape;208;p12" descr="http://muhendislik.sdu.edu.tr/assets/uploads/sites/148/other/10387.jpg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09" name="Google Shape;20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900" y="3419475"/>
            <a:ext cx="6210436" cy="343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 txBox="1">
            <a:spLocks noGrp="1"/>
          </p:cNvSpPr>
          <p:nvPr>
            <p:ph type="body" idx="1"/>
          </p:nvPr>
        </p:nvSpPr>
        <p:spPr>
          <a:xfrm>
            <a:off x="457199" y="1"/>
            <a:ext cx="8524875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tr-TR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Eğitim programı</a:t>
            </a:r>
          </a:p>
          <a:p>
            <a:pPr marL="342900" lvl="0" algn="ctr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ts val="2400"/>
              <a:buFont typeface="Wingdings" panose="05000000000000000000" pitchFamily="2" charset="2"/>
              <a:buChar char="ü"/>
            </a:pPr>
            <a:r>
              <a:rPr lang="tr-TR" sz="180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Eğitim dili </a:t>
            </a:r>
            <a:r>
              <a:rPr lang="tr-TR" sz="1800" dirty="0" smtClean="0">
                <a:solidFill>
                  <a:schemeClr val="tx1"/>
                </a:solidFill>
                <a:latin typeface="Arial"/>
                <a:cs typeface="Arial"/>
                <a:sym typeface="Arial"/>
              </a:rPr>
              <a:t>%30 İngilizce </a:t>
            </a:r>
            <a:r>
              <a:rPr lang="tr-TR" sz="180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olan bölümümüzde; </a:t>
            </a:r>
            <a:endParaRPr lang="tr-TR" sz="1800" dirty="0" smtClean="0">
              <a:solidFill>
                <a:schemeClr val="tx1"/>
              </a:solidFill>
              <a:latin typeface="Arial"/>
              <a:cs typeface="Arial"/>
              <a:sym typeface="Arial"/>
            </a:endParaRPr>
          </a:p>
          <a:p>
            <a:pPr marL="342900" lvl="0" algn="ctr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ts val="2400"/>
              <a:buFont typeface="Wingdings" panose="05000000000000000000" pitchFamily="2" charset="2"/>
              <a:buChar char="ü"/>
            </a:pPr>
            <a:r>
              <a:rPr lang="tr-TR" sz="1800" dirty="0" smtClean="0">
                <a:solidFill>
                  <a:schemeClr val="tx1"/>
                </a:solidFill>
                <a:latin typeface="Arial"/>
                <a:cs typeface="Arial"/>
                <a:sym typeface="Arial"/>
              </a:rPr>
              <a:t>bilgisayar </a:t>
            </a:r>
            <a:r>
              <a:rPr lang="tr-TR" sz="180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odaklı ve uygulamalı eğitim </a:t>
            </a:r>
            <a:r>
              <a:rPr lang="tr-TR" sz="1800" dirty="0" smtClean="0">
                <a:solidFill>
                  <a:schemeClr val="tx1"/>
                </a:solidFill>
                <a:latin typeface="Arial"/>
                <a:cs typeface="Arial"/>
                <a:sym typeface="Arial"/>
              </a:rPr>
              <a:t>ile</a:t>
            </a:r>
          </a:p>
          <a:p>
            <a:pPr marL="342900" lvl="0" algn="just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ts val="2400"/>
              <a:buFont typeface="Wingdings" panose="05000000000000000000" pitchFamily="2" charset="2"/>
              <a:buChar char="ü"/>
            </a:pPr>
            <a:r>
              <a:rPr lang="tr-T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tr-TR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İlk yıl </a:t>
            </a:r>
            <a:r>
              <a:rPr lang="tr-TR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uygulamalı temel bilimler, meslek olarak kimya mühendisliği </a:t>
            </a:r>
            <a:r>
              <a:rPr lang="tr-TR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ilkeleri,</a:t>
            </a:r>
            <a:r>
              <a:rPr lang="tr-TR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bilgisayar </a:t>
            </a:r>
            <a:r>
              <a:rPr lang="tr-TR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programlama</a:t>
            </a:r>
            <a:endParaRPr lang="tr-TR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algn="just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ts val="2400"/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tr-TR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İkinci ve üçüncü yıllarda </a:t>
            </a:r>
            <a:r>
              <a:rPr lang="tr-TR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temel mühendislik, matematiksel modelleme </a:t>
            </a:r>
            <a:r>
              <a:rPr lang="tr-TR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yönelik </a:t>
            </a:r>
            <a:r>
              <a:rPr lang="tr-TR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dersler,</a:t>
            </a:r>
          </a:p>
          <a:p>
            <a:pPr marL="342900" lvl="0" algn="just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ts val="2400"/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tr-TR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 sınıfta </a:t>
            </a:r>
            <a:r>
              <a:rPr lang="tr-TR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ise </a:t>
            </a:r>
            <a:r>
              <a:rPr lang="tr-TR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Bitirme Çalışması ve Tasarım Projesi, </a:t>
            </a:r>
            <a:r>
              <a:rPr lang="tr-TR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Kimya Mühendisliği </a:t>
            </a:r>
            <a:r>
              <a:rPr lang="tr-TR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Tasarımı ve </a:t>
            </a:r>
            <a:r>
              <a:rPr lang="tr-TR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Kimya Mühendisliği Laboratuvarları </a:t>
            </a:r>
            <a:r>
              <a:rPr lang="tr-TR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dersleri verilmektedir.</a:t>
            </a:r>
            <a:endParaRPr lang="tr-TR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8" name="Google Shape;208;p12" descr="http://muhendislik.sdu.edu.tr/assets/uploads/sites/148/other/10387.jpg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866900" y="3935968"/>
            <a:ext cx="5543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/>
                </a:solidFill>
              </a:rPr>
              <a:t>e</a:t>
            </a:r>
            <a:r>
              <a:rPr lang="tr-TR" b="1" dirty="0" smtClean="0">
                <a:solidFill>
                  <a:schemeClr val="tx1"/>
                </a:solidFill>
              </a:rPr>
              <a:t>-posta </a:t>
            </a:r>
            <a:r>
              <a:rPr lang="tr-TR" b="1" dirty="0">
                <a:solidFill>
                  <a:schemeClr val="tx1"/>
                </a:solidFill>
              </a:rPr>
              <a:t>adresimiz: </a:t>
            </a:r>
            <a:r>
              <a:rPr lang="tr-TR" dirty="0" smtClean="0">
                <a:hlinkClick r:id="rId3"/>
              </a:rPr>
              <a:t>kimyamuhendisligi@sdu.edu.tr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614862"/>
            <a:ext cx="4447826" cy="146208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05"/>
          <a:stretch/>
        </p:blipFill>
        <p:spPr>
          <a:xfrm>
            <a:off x="4465113" y="4324351"/>
            <a:ext cx="3699226" cy="2333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18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"/>
          <p:cNvSpPr txBox="1">
            <a:spLocks noGrp="1"/>
          </p:cNvSpPr>
          <p:nvPr>
            <p:ph type="body" idx="1"/>
          </p:nvPr>
        </p:nvSpPr>
        <p:spPr>
          <a:xfrm>
            <a:off x="457199" y="0"/>
            <a:ext cx="9443393" cy="6597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tr-TR" sz="2000" b="1" dirty="0">
                <a:solidFill>
                  <a:schemeClr val="dk1"/>
                </a:solidFill>
              </a:rPr>
              <a:t>Öğretim </a:t>
            </a:r>
            <a:r>
              <a:rPr lang="tr-TR" sz="2000" b="1" dirty="0" smtClean="0">
                <a:solidFill>
                  <a:schemeClr val="dk1"/>
                </a:solidFill>
              </a:rPr>
              <a:t>Kadromuz</a:t>
            </a:r>
            <a:endParaRPr dirty="0"/>
          </a:p>
        </p:txBody>
      </p:sp>
      <p:pic>
        <p:nvPicPr>
          <p:cNvPr id="221" name="Google Shape;22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124" y="381000"/>
            <a:ext cx="6719425" cy="64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"/>
          <p:cNvSpPr txBox="1">
            <a:spLocks noGrp="1"/>
          </p:cNvSpPr>
          <p:nvPr>
            <p:ph type="body" idx="1"/>
          </p:nvPr>
        </p:nvSpPr>
        <p:spPr>
          <a:xfrm>
            <a:off x="457199" y="0"/>
            <a:ext cx="9443393" cy="6597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tr-TR" b="1" dirty="0" smtClean="0">
                <a:solidFill>
                  <a:schemeClr val="dk1"/>
                </a:solidFill>
              </a:rPr>
              <a:t>Laboratuvarlarımız</a:t>
            </a:r>
            <a:endParaRPr dirty="0"/>
          </a:p>
        </p:txBody>
      </p:sp>
      <p:pic>
        <p:nvPicPr>
          <p:cNvPr id="215" name="Google Shape;21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358" y="2989942"/>
            <a:ext cx="3436741" cy="210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6" name="Google Shape;21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309" y="618816"/>
            <a:ext cx="4013582" cy="2229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7" name="Google Shape;21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3000" y="618816"/>
            <a:ext cx="4057649" cy="23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8" name="Google Shape;218;p13" descr="http://muhendislik.sdu.edu.tr/assets/uploads/sites/148/other/1038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8481" y="3017450"/>
            <a:ext cx="3632519" cy="2004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9" name="Google Shape;219;p13" descr="http://muhendislik.sdu.edu.tr/assets/uploads/sites/148/other/10385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68481" y="5010972"/>
            <a:ext cx="3013394" cy="184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0" name="Google Shape;220;p13" descr="http://muhendislik.sdu.edu.tr/assets/uploads/sites/148/other/10364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322" y="5010973"/>
            <a:ext cx="2768103" cy="184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9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33375" y="123825"/>
            <a:ext cx="8229600" cy="952500"/>
          </a:xfrm>
        </p:spPr>
        <p:txBody>
          <a:bodyPr/>
          <a:lstStyle/>
          <a:p>
            <a:r>
              <a:rPr lang="tr-TR" sz="3200" dirty="0" smtClean="0"/>
              <a:t>Bölümümüzden Fotoğraflar</a:t>
            </a:r>
            <a:endParaRPr lang="tr-TR" sz="32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962026"/>
            <a:ext cx="8229600" cy="5164138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Etkinlik/Seminer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" y="1517716"/>
            <a:ext cx="3071011" cy="23494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" y="4020344"/>
            <a:ext cx="3144035" cy="242758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49" y="1517716"/>
            <a:ext cx="3237912" cy="234943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46" y="4020344"/>
            <a:ext cx="2992815" cy="2427589"/>
          </a:xfrm>
          <a:prstGeom prst="rect">
            <a:avLst/>
          </a:prstGeom>
        </p:spPr>
      </p:pic>
      <p:sp>
        <p:nvSpPr>
          <p:cNvPr id="8" name="Oval Belirtme Çizgisi 7"/>
          <p:cNvSpPr/>
          <p:nvPr/>
        </p:nvSpPr>
        <p:spPr>
          <a:xfrm>
            <a:off x="6322637" y="686294"/>
            <a:ext cx="2622124" cy="933254"/>
          </a:xfrm>
          <a:prstGeom prst="wedgeEllipseCallout">
            <a:avLst>
              <a:gd name="adj1" fmla="val -44201"/>
              <a:gd name="adj2" fmla="val 5340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DENİZLİ KMO SEMİNERİ</a:t>
            </a:r>
          </a:p>
        </p:txBody>
      </p:sp>
    </p:spTree>
    <p:extLst>
      <p:ext uri="{BB962C8B-B14F-4D97-AF65-F5344CB8AC3E}">
        <p14:creationId xmlns:p14="http://schemas.microsoft.com/office/powerpoint/2010/main" val="27304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724881" y="72178"/>
            <a:ext cx="8229600" cy="952500"/>
          </a:xfrm>
        </p:spPr>
        <p:txBody>
          <a:bodyPr/>
          <a:lstStyle/>
          <a:p>
            <a:r>
              <a:rPr lang="tr-TR" sz="3200" dirty="0" smtClean="0"/>
              <a:t>Bölümümüzden Fotoğraflar</a:t>
            </a:r>
            <a:endParaRPr lang="tr-TR" sz="32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962026"/>
            <a:ext cx="8229600" cy="5164138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Etkinlik/Seminer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8" name="Oval Belirtme Çizgisi 7"/>
          <p:cNvSpPr/>
          <p:nvPr/>
        </p:nvSpPr>
        <p:spPr>
          <a:xfrm>
            <a:off x="6322637" y="686294"/>
            <a:ext cx="2622124" cy="933254"/>
          </a:xfrm>
          <a:prstGeom prst="wedgeEllipseCallout">
            <a:avLst>
              <a:gd name="adj1" fmla="val -44201"/>
              <a:gd name="adj2" fmla="val 5340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Güney Kariyer Fuarı GÜNKAF'22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96" y="1638794"/>
            <a:ext cx="3447194" cy="234570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9" y="1619548"/>
            <a:ext cx="2753332" cy="236494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8" y="4182561"/>
            <a:ext cx="2753332" cy="248682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94" y="4182561"/>
            <a:ext cx="3485295" cy="24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4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724881" y="72178"/>
            <a:ext cx="8229600" cy="952500"/>
          </a:xfrm>
        </p:spPr>
        <p:txBody>
          <a:bodyPr/>
          <a:lstStyle/>
          <a:p>
            <a:r>
              <a:rPr lang="tr-TR" sz="3200" dirty="0" smtClean="0"/>
              <a:t>Bölümümüzden Fotoğraflar</a:t>
            </a:r>
            <a:endParaRPr lang="tr-TR" sz="32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962026"/>
            <a:ext cx="8229600" cy="5164138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Etkinlik/Seminer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8" name="Oval Belirtme Çizgisi 7"/>
          <p:cNvSpPr/>
          <p:nvPr/>
        </p:nvSpPr>
        <p:spPr>
          <a:xfrm>
            <a:off x="5589212" y="1024678"/>
            <a:ext cx="2622124" cy="933254"/>
          </a:xfrm>
          <a:prstGeom prst="wedgeEllipseCallout">
            <a:avLst>
              <a:gd name="adj1" fmla="val -44201"/>
              <a:gd name="adj2" fmla="val 5340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Proje, Yarışma, Kulüp etkinlikleri</a:t>
            </a:r>
            <a:endParaRPr lang="tr-TR" dirty="0"/>
          </a:p>
        </p:txBody>
      </p:sp>
      <p:sp>
        <p:nvSpPr>
          <p:cNvPr id="4" name="AutoShape 2" descr="blob:https://web.whatsapp.com/58871c11-d2ca-4dc5-b571-3ce3e1d2a527"/>
          <p:cNvSpPr>
            <a:spLocks noChangeAspect="1" noChangeArrowheads="1"/>
          </p:cNvSpPr>
          <p:nvPr/>
        </p:nvSpPr>
        <p:spPr bwMode="auto">
          <a:xfrm>
            <a:off x="1489074" y="1619548"/>
            <a:ext cx="1914221" cy="191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9" y="1623520"/>
            <a:ext cx="3813739" cy="218598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33" y="2716513"/>
            <a:ext cx="311500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724881" y="72178"/>
            <a:ext cx="8229600" cy="952500"/>
          </a:xfrm>
        </p:spPr>
        <p:txBody>
          <a:bodyPr/>
          <a:lstStyle/>
          <a:p>
            <a:r>
              <a:rPr lang="tr-TR" sz="3200" dirty="0" smtClean="0"/>
              <a:t>Bölümümüzden Fotoğraflar</a:t>
            </a:r>
            <a:endParaRPr lang="tr-TR" sz="32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962026"/>
            <a:ext cx="8229600" cy="5164138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Teknik Geziler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8" name="Oval Belirtme Çizgisi 7"/>
          <p:cNvSpPr/>
          <p:nvPr/>
        </p:nvSpPr>
        <p:spPr>
          <a:xfrm>
            <a:off x="5808295" y="357533"/>
            <a:ext cx="3059480" cy="933254"/>
          </a:xfrm>
          <a:prstGeom prst="wedgeEllipseCallout">
            <a:avLst>
              <a:gd name="adj1" fmla="val -44201"/>
              <a:gd name="adj2" fmla="val 5340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Gül </a:t>
            </a:r>
            <a:r>
              <a:rPr lang="tr-TR" dirty="0" smtClean="0"/>
              <a:t>yağı fabrikası </a:t>
            </a:r>
            <a:r>
              <a:rPr lang="tr-TR" dirty="0"/>
              <a:t>gezisi (2022 bahar)</a:t>
            </a:r>
          </a:p>
        </p:txBody>
      </p:sp>
      <p:pic>
        <p:nvPicPr>
          <p:cNvPr id="2050" name="Picture 2" descr="https://taslak.sdu.edu.tr/assets/uploads/sites/148/other/433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4" b="18509"/>
          <a:stretch/>
        </p:blipFill>
        <p:spPr bwMode="auto">
          <a:xfrm>
            <a:off x="131897" y="1619548"/>
            <a:ext cx="3449503" cy="2281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852" y="1588882"/>
            <a:ext cx="3080613" cy="2223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05" y="4091550"/>
            <a:ext cx="2474007" cy="2034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914" y="4091550"/>
            <a:ext cx="2477540" cy="206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456" y="4153368"/>
            <a:ext cx="2608492" cy="197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7"/>
          <a:srcRect b="24701"/>
          <a:stretch/>
        </p:blipFill>
        <p:spPr>
          <a:xfrm>
            <a:off x="6923889" y="1367455"/>
            <a:ext cx="2220111" cy="2785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60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1043608" y="348791"/>
            <a:ext cx="6779096" cy="1136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Palatino Linotype"/>
              <a:buNone/>
            </a:pPr>
            <a:r>
              <a:rPr lang="tr-TR" sz="4400" b="1" dirty="0">
                <a:solidFill>
                  <a:srgbClr val="FF0000"/>
                </a:solidFill>
              </a:rPr>
              <a:t>Kimya Mühendisliği  Nedir?</a:t>
            </a:r>
            <a:endParaRPr sz="4400" b="1" dirty="0">
              <a:solidFill>
                <a:srgbClr val="FF0000"/>
              </a:solidFill>
            </a:endParaRPr>
          </a:p>
        </p:txBody>
      </p:sp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457200" y="1340768"/>
            <a:ext cx="8229600" cy="201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tr-TR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Kimya mühendisliği</a:t>
            </a:r>
            <a:r>
              <a:rPr lang="tr-TR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tr-T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malzemelerin kimyasal yapılarının, enerji içeriklerinin ve/veya fiziksel hallerinin değişime uğradığı en ekonomik ve en çevreci proseslerin mikro ve makro boyutta geliştirilmesi ve uygulanması ile ilgilenen çok yönlü mühendislik dalıdır.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 descr="meraklÄ± ifade ile ilgili gÃ¶rsel sonucu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02" name="Google Shape;102;p2" descr="kimya mÃ¼h kontrol ile ilgili gÃ¶rsel sonuc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9254" y="3356992"/>
            <a:ext cx="5407227" cy="324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724881" y="72178"/>
            <a:ext cx="8229600" cy="952500"/>
          </a:xfrm>
        </p:spPr>
        <p:txBody>
          <a:bodyPr/>
          <a:lstStyle/>
          <a:p>
            <a:r>
              <a:rPr lang="tr-TR" sz="3200" dirty="0" smtClean="0"/>
              <a:t>Bölümümüzden Fotoğraflar</a:t>
            </a:r>
            <a:endParaRPr lang="tr-TR" sz="32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962026"/>
            <a:ext cx="8229600" cy="5164138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Teknik Geziler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8" name="Oval Belirtme Çizgisi 7"/>
          <p:cNvSpPr/>
          <p:nvPr/>
        </p:nvSpPr>
        <p:spPr>
          <a:xfrm>
            <a:off x="5808294" y="357533"/>
            <a:ext cx="3259505" cy="933254"/>
          </a:xfrm>
          <a:prstGeom prst="wedgeEllipseCallout">
            <a:avLst>
              <a:gd name="adj1" fmla="val -44201"/>
              <a:gd name="adj2" fmla="val 5340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Padaş Enerji Biyogaz </a:t>
            </a:r>
            <a:r>
              <a:rPr lang="tr-TR" dirty="0" smtClean="0"/>
              <a:t>Tesisi</a:t>
            </a:r>
            <a:endParaRPr lang="tr-TR" dirty="0"/>
          </a:p>
        </p:txBody>
      </p:sp>
      <p:pic>
        <p:nvPicPr>
          <p:cNvPr id="3074" name="Picture 2" descr="https://taslak.sdu.edu.tr/assets/uploads/sites/148/other/42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49624"/>
            <a:ext cx="2845125" cy="2180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027" y="1629171"/>
            <a:ext cx="3247985" cy="2201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4004657"/>
            <a:ext cx="2929428" cy="254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861" y="4004657"/>
            <a:ext cx="3075151" cy="254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315" y="1428197"/>
            <a:ext cx="2734648" cy="4392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5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724881" y="72178"/>
            <a:ext cx="8229600" cy="952500"/>
          </a:xfrm>
        </p:spPr>
        <p:txBody>
          <a:bodyPr/>
          <a:lstStyle/>
          <a:p>
            <a:r>
              <a:rPr lang="tr-TR" sz="3200" dirty="0" smtClean="0"/>
              <a:t>Bölümümüzden Fotoğraflar</a:t>
            </a:r>
            <a:endParaRPr lang="tr-TR" sz="32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962026"/>
            <a:ext cx="8229600" cy="5164138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Teknik Geziler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8" name="Oval Belirtme Çizgisi 7"/>
          <p:cNvSpPr/>
          <p:nvPr/>
        </p:nvSpPr>
        <p:spPr>
          <a:xfrm>
            <a:off x="5808294" y="682671"/>
            <a:ext cx="3259505" cy="933254"/>
          </a:xfrm>
          <a:prstGeom prst="wedgeEllipseCallout">
            <a:avLst>
              <a:gd name="adj1" fmla="val -44201"/>
              <a:gd name="adj2" fmla="val 5340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Burdur Şeker Fabrikası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13766"/>
          <a:stretch/>
        </p:blipFill>
        <p:spPr>
          <a:xfrm>
            <a:off x="76201" y="1629171"/>
            <a:ext cx="3389919" cy="2563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1668066"/>
            <a:ext cx="3719512" cy="2485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4335830"/>
            <a:ext cx="2937836" cy="2309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471" y="4335829"/>
            <a:ext cx="4363679" cy="2299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714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724881" y="72178"/>
            <a:ext cx="8229600" cy="952500"/>
          </a:xfrm>
        </p:spPr>
        <p:txBody>
          <a:bodyPr/>
          <a:lstStyle/>
          <a:p>
            <a:r>
              <a:rPr lang="tr-TR" sz="3200" dirty="0" smtClean="0"/>
              <a:t>Bölümümüzden Fotoğraflar</a:t>
            </a:r>
            <a:endParaRPr lang="tr-TR" sz="32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962026"/>
            <a:ext cx="8229600" cy="5164138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Teknik Geziler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8" name="Oval Belirtme Çizgisi 7"/>
          <p:cNvSpPr/>
          <p:nvPr/>
        </p:nvSpPr>
        <p:spPr>
          <a:xfrm>
            <a:off x="6877260" y="657421"/>
            <a:ext cx="1697831" cy="933254"/>
          </a:xfrm>
          <a:prstGeom prst="wedgeEllipseCallout">
            <a:avLst>
              <a:gd name="adj1" fmla="val -44201"/>
              <a:gd name="adj2" fmla="val 5340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Diğerleri…</a:t>
            </a:r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743075"/>
            <a:ext cx="9115425" cy="50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9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724881" y="72178"/>
            <a:ext cx="8229600" cy="952500"/>
          </a:xfrm>
        </p:spPr>
        <p:txBody>
          <a:bodyPr/>
          <a:lstStyle/>
          <a:p>
            <a:r>
              <a:rPr lang="tr-TR" sz="3200" dirty="0" smtClean="0"/>
              <a:t>Bölümümüzden Fotoğraflar</a:t>
            </a:r>
            <a:endParaRPr lang="tr-TR" sz="3200" dirty="0"/>
          </a:p>
        </p:txBody>
      </p:sp>
      <p:sp>
        <p:nvSpPr>
          <p:cNvPr id="8" name="Oval Belirtme Çizgisi 7"/>
          <p:cNvSpPr/>
          <p:nvPr/>
        </p:nvSpPr>
        <p:spPr>
          <a:xfrm>
            <a:off x="5591175" y="1190821"/>
            <a:ext cx="2993441" cy="933254"/>
          </a:xfrm>
          <a:prstGeom prst="wedgeEllipseCallout">
            <a:avLst>
              <a:gd name="adj1" fmla="val -44201"/>
              <a:gd name="adj2" fmla="val 5340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SDÜ Kimya Mühendisliği Kulübü gezilerinden…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40" y="847724"/>
            <a:ext cx="4296160" cy="2757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0" y="3686175"/>
            <a:ext cx="367665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041" y="2619375"/>
            <a:ext cx="4197934" cy="322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79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724881" y="72178"/>
            <a:ext cx="8229600" cy="952500"/>
          </a:xfrm>
        </p:spPr>
        <p:txBody>
          <a:bodyPr/>
          <a:lstStyle/>
          <a:p>
            <a:r>
              <a:rPr lang="tr-TR" sz="3200" dirty="0" smtClean="0"/>
              <a:t>Bölümümüzden Fotoğraflar</a:t>
            </a:r>
            <a:endParaRPr lang="tr-TR" sz="3200" dirty="0"/>
          </a:p>
        </p:txBody>
      </p:sp>
      <p:sp>
        <p:nvSpPr>
          <p:cNvPr id="8" name="Oval Belirtme Çizgisi 7"/>
          <p:cNvSpPr/>
          <p:nvPr/>
        </p:nvSpPr>
        <p:spPr>
          <a:xfrm>
            <a:off x="5693359" y="548428"/>
            <a:ext cx="2993441" cy="933254"/>
          </a:xfrm>
          <a:prstGeom prst="wedgeEllipseCallout">
            <a:avLst>
              <a:gd name="adj1" fmla="val -44201"/>
              <a:gd name="adj2" fmla="val 5340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SDÜ Kimya Mühendisliği Kulübü etkinliklerinden…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4678"/>
            <a:ext cx="4305300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3481039"/>
            <a:ext cx="4171950" cy="323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070" y="1615228"/>
            <a:ext cx="1587310" cy="1771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375" y="4343400"/>
            <a:ext cx="2875825" cy="1919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3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 txBox="1">
            <a:spLocks noGrp="1"/>
          </p:cNvSpPr>
          <p:nvPr>
            <p:ph type="body" idx="1"/>
          </p:nvPr>
        </p:nvSpPr>
        <p:spPr>
          <a:xfrm>
            <a:off x="323528" y="281089"/>
            <a:ext cx="8229600" cy="564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b="1" dirty="0">
                <a:solidFill>
                  <a:srgbClr val="FF0000"/>
                </a:solidFill>
              </a:rPr>
              <a:t>Stajlar </a:t>
            </a:r>
            <a:r>
              <a:rPr lang="tr-TR" b="1" dirty="0">
                <a:solidFill>
                  <a:schemeClr val="dk1"/>
                </a:solidFill>
              </a:rPr>
              <a:t>   </a:t>
            </a:r>
            <a:r>
              <a:rPr lang="tr-TR" dirty="0"/>
              <a:t>                                  </a:t>
            </a:r>
            <a:r>
              <a:rPr lang="tr-TR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Yandal</a:t>
            </a:r>
            <a:r>
              <a:rPr lang="tr-TR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Programları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dirty="0">
                <a:solidFill>
                  <a:schemeClr val="dk1"/>
                </a:solidFill>
              </a:rPr>
              <a:t>Yurtiçi stajları                       Çevre </a:t>
            </a:r>
            <a:r>
              <a:rPr lang="tr-TR" dirty="0" smtClean="0">
                <a:solidFill>
                  <a:schemeClr val="dk1"/>
                </a:solidFill>
              </a:rPr>
              <a:t>Mühendisliği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dirty="0" err="1">
                <a:solidFill>
                  <a:schemeClr val="dk1"/>
                </a:solidFill>
              </a:rPr>
              <a:t>Erasmus</a:t>
            </a:r>
            <a:r>
              <a:rPr lang="tr-TR" dirty="0">
                <a:solidFill>
                  <a:schemeClr val="dk1"/>
                </a:solidFill>
              </a:rPr>
              <a:t> </a:t>
            </a:r>
            <a:r>
              <a:rPr lang="tr-TR" dirty="0" smtClean="0">
                <a:solidFill>
                  <a:schemeClr val="dk1"/>
                </a:solidFill>
              </a:rPr>
              <a:t>stajları                   </a:t>
            </a:r>
            <a:r>
              <a:rPr lang="tr-TR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Çift </a:t>
            </a:r>
            <a:r>
              <a:rPr lang="tr-TR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Anadal</a:t>
            </a:r>
            <a:r>
              <a:rPr lang="tr-TR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Programları</a:t>
            </a:r>
            <a:endParaRPr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dirty="0">
                <a:solidFill>
                  <a:schemeClr val="dk1"/>
                </a:solidFill>
              </a:rPr>
              <a:t>IAESTE yurtdışı </a:t>
            </a:r>
            <a:r>
              <a:rPr lang="tr-TR" dirty="0" smtClean="0">
                <a:solidFill>
                  <a:schemeClr val="dk1"/>
                </a:solidFill>
              </a:rPr>
              <a:t>stajları          Gıda Mühendisliği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dirty="0">
                <a:solidFill>
                  <a:schemeClr val="dk1"/>
                </a:solidFill>
              </a:rPr>
              <a:t>Öğrencilerin kendi 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dirty="0">
                <a:solidFill>
                  <a:schemeClr val="dk1"/>
                </a:solidFill>
              </a:rPr>
              <a:t>olanaklarıyla ayarladığı stajlar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b="1" dirty="0">
                <a:solidFill>
                  <a:srgbClr val="FFC000"/>
                </a:solidFill>
              </a:rPr>
              <a:t>Öğrenci Değişim Programları</a:t>
            </a:r>
            <a:endParaRPr dirty="0">
              <a:solidFill>
                <a:srgbClr val="FFC000"/>
              </a:solidFill>
            </a:endParaRPr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dirty="0">
                <a:solidFill>
                  <a:schemeClr val="dk1"/>
                </a:solidFill>
              </a:rPr>
              <a:t>Farabi</a:t>
            </a:r>
            <a:endParaRPr dirty="0"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dirty="0">
                <a:solidFill>
                  <a:schemeClr val="dk1"/>
                </a:solidFill>
              </a:rPr>
              <a:t>Mevlana</a:t>
            </a:r>
            <a:endParaRPr dirty="0"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dirty="0" err="1">
                <a:solidFill>
                  <a:schemeClr val="dk1"/>
                </a:solidFill>
              </a:rPr>
              <a:t>Erasmus</a:t>
            </a:r>
            <a:endParaRPr dirty="0">
              <a:solidFill>
                <a:schemeClr val="dk1"/>
              </a:solidFill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sp>
        <p:nvSpPr>
          <p:cNvPr id="227" name="Google Shape;227;p1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/>
            </a:r>
            <a:br>
              <a:rPr lang="tr-TR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>
            <a:spLocks noGrp="1"/>
          </p:cNvSpPr>
          <p:nvPr>
            <p:ph type="body" idx="1"/>
          </p:nvPr>
        </p:nvSpPr>
        <p:spPr>
          <a:xfrm>
            <a:off x="513606" y="218356"/>
            <a:ext cx="8229600" cy="652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tr-TR" sz="2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Bölümümüzün ERASMUS ile anlaşmalı olduğu üniversiteler,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Wingdings" panose="05000000000000000000" pitchFamily="2" charset="2"/>
              <a:buChar char="Ø"/>
            </a:pP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Klaipeda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University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Wingdings" panose="05000000000000000000" pitchFamily="2" charset="2"/>
              <a:buChar char="Ø"/>
            </a:pP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Kaunas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University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of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Technology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Vilnius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Gediminas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Technical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University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Wingdings" panose="05000000000000000000" pitchFamily="2" charset="2"/>
              <a:buChar char="Ø"/>
            </a:pP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Polytechnic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Instıtute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of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Coimbra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University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of Porto UPC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Wingdings" panose="05000000000000000000" pitchFamily="2" charset="2"/>
              <a:buChar char="Ø"/>
            </a:pP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BarcelonaTech-Terrassa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School of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Engineering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(EET) 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Wingdings" panose="05000000000000000000" pitchFamily="2" charset="2"/>
              <a:buChar char="Ø"/>
            </a:pPr>
            <a:r>
              <a:rPr lang="tr-TR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Universitat</a:t>
            </a:r>
            <a:r>
              <a:rPr lang="tr-TR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Autonoma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de </a:t>
            </a:r>
            <a:r>
              <a:rPr lang="tr-TR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Madrid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Wingdings" panose="05000000000000000000" pitchFamily="2" charset="2"/>
              <a:buChar char="Ø"/>
            </a:pPr>
            <a:r>
              <a:rPr lang="tr-TR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Universitat</a:t>
            </a:r>
            <a:r>
              <a:rPr lang="tr-TR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tr-TR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Politechnica</a:t>
            </a:r>
            <a:r>
              <a:rPr lang="tr-TR" sz="2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de </a:t>
            </a:r>
            <a:r>
              <a:rPr lang="tr-TR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Catalunya</a:t>
            </a:r>
            <a:endParaRPr lang="tr-TR" sz="2000" dirty="0" smtClean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tr-TR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5" descr="erasmus ile ilgili gÃ¶rsel sonuc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950" y="3892880"/>
            <a:ext cx="5278338" cy="2965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Belirtme Çizgisi 1"/>
          <p:cNvSpPr/>
          <p:nvPr/>
        </p:nvSpPr>
        <p:spPr>
          <a:xfrm>
            <a:off x="1857375" y="4010025"/>
            <a:ext cx="7286625" cy="523875"/>
          </a:xfrm>
          <a:prstGeom prst="wedgeEllipseCallout">
            <a:avLst>
              <a:gd name="adj1" fmla="val -37533"/>
              <a:gd name="adj2" fmla="val 75459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Her yıl 10 öğrencimiz anlaşmalı üniversitelerde </a:t>
            </a:r>
            <a:r>
              <a:rPr lang="tr-TR" dirty="0" err="1" smtClean="0"/>
              <a:t>erasmus</a:t>
            </a:r>
            <a:r>
              <a:rPr lang="tr-TR" dirty="0" smtClean="0"/>
              <a:t> imkanı bulabilmektedir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>
            <a:spLocks noGrp="1"/>
          </p:cNvSpPr>
          <p:nvPr>
            <p:ph type="body" idx="1"/>
          </p:nvPr>
        </p:nvSpPr>
        <p:spPr>
          <a:xfrm>
            <a:off x="457200" y="332656"/>
            <a:ext cx="8229600" cy="652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tr-TR" b="1" dirty="0" smtClean="0">
                <a:solidFill>
                  <a:srgbClr val="C00000"/>
                </a:solidFill>
              </a:rPr>
              <a:t>Öğrencilerimizden Fotoğraflar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233" name="Google Shape;233;p15" descr="erasmus ile ilgili gÃ¶rsel sonucu"/>
          <p:cNvPicPr preferRelativeResize="0"/>
          <p:nvPr/>
        </p:nvPicPr>
        <p:blipFill rotWithShape="1">
          <a:blip r:embed="rId3">
            <a:alphaModFix/>
          </a:blip>
          <a:srcRect t="29327" b="24415"/>
          <a:stretch/>
        </p:blipFill>
        <p:spPr>
          <a:xfrm>
            <a:off x="265212" y="5419725"/>
            <a:ext cx="527833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3010722" cy="163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2795588"/>
            <a:ext cx="2233613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 r="1338"/>
          <a:stretch/>
        </p:blipFill>
        <p:spPr>
          <a:xfrm>
            <a:off x="3088964" y="1060273"/>
            <a:ext cx="2362200" cy="165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38141" y="2902015"/>
            <a:ext cx="2740308" cy="241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15" y="3227165"/>
            <a:ext cx="3327610" cy="2254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Oval Belirtme Çizgisi 6"/>
          <p:cNvSpPr/>
          <p:nvPr/>
        </p:nvSpPr>
        <p:spPr>
          <a:xfrm>
            <a:off x="5334000" y="498298"/>
            <a:ext cx="3810000" cy="990599"/>
          </a:xfrm>
          <a:prstGeom prst="wedgeEllipseCallout">
            <a:avLst>
              <a:gd name="adj1" fmla="val -45694"/>
              <a:gd name="adj2" fmla="val 9453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Erasmus</a:t>
            </a:r>
            <a:r>
              <a:rPr lang="tr-TR" dirty="0" smtClean="0"/>
              <a:t> (İspanya, Barselona, </a:t>
            </a:r>
            <a:r>
              <a:rPr lang="tr-TR" dirty="0" err="1" smtClean="0"/>
              <a:t>Universitat</a:t>
            </a:r>
            <a:r>
              <a:rPr lang="tr-TR" dirty="0" smtClean="0"/>
              <a:t> </a:t>
            </a:r>
            <a:r>
              <a:rPr lang="tr-TR" dirty="0" err="1" smtClean="0"/>
              <a:t>Politechnica</a:t>
            </a:r>
            <a:r>
              <a:rPr lang="tr-TR" dirty="0" smtClean="0"/>
              <a:t> de </a:t>
            </a:r>
            <a:r>
              <a:rPr lang="tr-TR" dirty="0" err="1" smtClean="0"/>
              <a:t>Catalunya</a:t>
            </a:r>
            <a:r>
              <a:rPr lang="tr-TR" dirty="0" smtClean="0"/>
              <a:t>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110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>
            <a:spLocks noGrp="1"/>
          </p:cNvSpPr>
          <p:nvPr>
            <p:ph type="body" idx="1"/>
          </p:nvPr>
        </p:nvSpPr>
        <p:spPr>
          <a:xfrm>
            <a:off x="457200" y="332656"/>
            <a:ext cx="8229600" cy="652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tr-TR" b="1" dirty="0" smtClean="0">
                <a:solidFill>
                  <a:srgbClr val="C00000"/>
                </a:solidFill>
              </a:rPr>
              <a:t>Öğrencilerimizden Fotoğraflar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7" name="Oval Belirtme Çizgisi 6"/>
          <p:cNvSpPr/>
          <p:nvPr/>
        </p:nvSpPr>
        <p:spPr>
          <a:xfrm>
            <a:off x="5334000" y="498298"/>
            <a:ext cx="3810000" cy="990599"/>
          </a:xfrm>
          <a:prstGeom prst="wedgeEllipseCallout">
            <a:avLst>
              <a:gd name="adj1" fmla="val -45694"/>
              <a:gd name="adj2" fmla="val 9453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Erasmus</a:t>
            </a:r>
            <a:r>
              <a:rPr lang="tr-TR" dirty="0" smtClean="0"/>
              <a:t> (İspanya, Barselona, </a:t>
            </a:r>
            <a:r>
              <a:rPr lang="tr-TR" dirty="0" err="1" smtClean="0"/>
              <a:t>Universitat</a:t>
            </a:r>
            <a:r>
              <a:rPr lang="tr-TR" dirty="0" smtClean="0"/>
              <a:t> </a:t>
            </a:r>
            <a:r>
              <a:rPr lang="tr-TR" dirty="0" err="1" smtClean="0"/>
              <a:t>Politechnica</a:t>
            </a:r>
            <a:r>
              <a:rPr lang="tr-TR" dirty="0" smtClean="0"/>
              <a:t> de </a:t>
            </a:r>
            <a:r>
              <a:rPr lang="tr-TR" dirty="0" err="1" smtClean="0"/>
              <a:t>Catalunya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3"/>
          <a:stretch/>
        </p:blipFill>
        <p:spPr>
          <a:xfrm>
            <a:off x="328675" y="1040519"/>
            <a:ext cx="2566925" cy="210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6" t="24369" r="1985" b="-4762"/>
          <a:stretch/>
        </p:blipFill>
        <p:spPr>
          <a:xfrm>
            <a:off x="2904381" y="889266"/>
            <a:ext cx="2494062" cy="241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" t="23290" r="2280" b="-284"/>
          <a:stretch/>
        </p:blipFill>
        <p:spPr>
          <a:xfrm>
            <a:off x="5789279" y="2095233"/>
            <a:ext cx="2506684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9" y="3448050"/>
            <a:ext cx="2438400" cy="271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0068" r="11291"/>
          <a:stretch/>
        </p:blipFill>
        <p:spPr>
          <a:xfrm>
            <a:off x="3028824" y="3824155"/>
            <a:ext cx="2571750" cy="233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407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"/>
          <p:cNvSpPr txBox="1">
            <a:spLocks noGrp="1"/>
          </p:cNvSpPr>
          <p:nvPr>
            <p:ph type="body" idx="1"/>
          </p:nvPr>
        </p:nvSpPr>
        <p:spPr>
          <a:xfrm>
            <a:off x="457200" y="260645"/>
            <a:ext cx="8229600" cy="52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b="1" dirty="0">
                <a:solidFill>
                  <a:schemeClr val="dk1"/>
                </a:solidFill>
              </a:rPr>
              <a:t>Mezunlarımız</a:t>
            </a:r>
            <a:endParaRPr b="1" dirty="0">
              <a:solidFill>
                <a:schemeClr val="dk1"/>
              </a:solidFill>
            </a:endParaRPr>
          </a:p>
        </p:txBody>
      </p:sp>
      <p:pic>
        <p:nvPicPr>
          <p:cNvPr id="239" name="Google Shape;239;p16" descr="http://muhendislik.sdu.edu.tr/assets/uploads/sites/151/other/2869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02" y="943669"/>
            <a:ext cx="3663737" cy="308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0" name="Google Shape;240;p16" descr="http://muhendislik.sdu.edu.tr/assets/uploads/sites/151/other/28678.jpg"/>
          <p:cNvPicPr preferRelativeResize="0"/>
          <p:nvPr/>
        </p:nvPicPr>
        <p:blipFill rotWithShape="1">
          <a:blip r:embed="rId4">
            <a:alphaModFix/>
          </a:blip>
          <a:srcRect l="12103" b="12598"/>
          <a:stretch/>
        </p:blipFill>
        <p:spPr>
          <a:xfrm>
            <a:off x="4572000" y="943669"/>
            <a:ext cx="3807739" cy="3089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255458"/>
            <a:ext cx="4371975" cy="243071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575" y="4229805"/>
            <a:ext cx="2523315" cy="2482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539552" y="145232"/>
            <a:ext cx="8229600" cy="83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Palatino Linotype"/>
              <a:buNone/>
            </a:pPr>
            <a:r>
              <a:rPr lang="tr-TR" sz="3600" b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Kimya mühendisi ne iş yapar?</a:t>
            </a:r>
            <a:endParaRPr sz="32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3274747" y="995794"/>
            <a:ext cx="5133256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tr-TR" sz="24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Üretim tesisinin kurulmasından çalışmasına ve kontrolüne kadar her aşamada görev alır.</a:t>
            </a:r>
            <a:r>
              <a:rPr lang="tr-TR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/>
            </a:r>
            <a:br>
              <a:rPr lang="tr-TR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tr-TR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/>
            </a:r>
            <a:br>
              <a:rPr lang="tr-TR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sz="2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Times New Roman"/>
              <a:buChar char="-"/>
            </a:pPr>
            <a:r>
              <a:rPr lang="tr-TR" sz="24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Ürün ve kalite sorunlarını belirler ve en uygun çözümü üretir.</a:t>
            </a:r>
            <a:r>
              <a:rPr lang="tr-TR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/>
            </a:r>
            <a:br>
              <a:rPr lang="tr-TR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tr-TR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/>
            </a:r>
            <a:br>
              <a:rPr lang="tr-TR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sz="2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Yeni teknolojilerin araştırma ve geliştirme faaliyetlerinde yer alır.</a:t>
            </a:r>
            <a:r>
              <a:rPr lang="tr-TR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/>
            </a:r>
            <a:br>
              <a:rPr lang="tr-TR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tr-TR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/>
            </a:r>
            <a:br>
              <a:rPr lang="tr-TR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09" name="Google Shape;109;p3" descr="petkim ile ilgili gÃ¶rsel sonuc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73" y="952557"/>
            <a:ext cx="2201826" cy="204439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0" name="Google Shape;110;p3" descr="kimya mÃ¼hendisliÄi nedi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773" y="4837722"/>
            <a:ext cx="2201826" cy="199794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" name="Google Shape;111;p3" descr="mÃ¼hendislik kontrol ile ilgili gÃ¶rsel sonucu"/>
          <p:cNvPicPr preferRelativeResize="0"/>
          <p:nvPr/>
        </p:nvPicPr>
        <p:blipFill rotWithShape="1">
          <a:blip r:embed="rId5">
            <a:alphaModFix/>
          </a:blip>
          <a:srcRect l="5526" t="9712" r="6043" b="16645"/>
          <a:stretch/>
        </p:blipFill>
        <p:spPr>
          <a:xfrm>
            <a:off x="711774" y="2996952"/>
            <a:ext cx="2201826" cy="184077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"/>
          <p:cNvSpPr txBox="1">
            <a:spLocks noGrp="1"/>
          </p:cNvSpPr>
          <p:nvPr>
            <p:ph type="body" idx="1"/>
          </p:nvPr>
        </p:nvSpPr>
        <p:spPr>
          <a:xfrm>
            <a:off x="400050" y="76622"/>
            <a:ext cx="8229600" cy="561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b="1" i="1" dirty="0">
                <a:solidFill>
                  <a:schemeClr val="dk1"/>
                </a:solidFill>
              </a:rPr>
              <a:t>           SÜLEYMAN DEMİREL ÜNİVERSİTESİ                         			KİMYA MÜHENDİSLİĞİ BÖLÜMÜ</a:t>
            </a: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b="1" i="1" dirty="0"/>
          </a:p>
        </p:txBody>
      </p:sp>
      <p:sp>
        <p:nvSpPr>
          <p:cNvPr id="247" name="Google Shape;247;p17"/>
          <p:cNvSpPr/>
          <p:nvPr/>
        </p:nvSpPr>
        <p:spPr>
          <a:xfrm>
            <a:off x="780728" y="1584345"/>
            <a:ext cx="83632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 smtClean="0">
                <a:solidFill>
                  <a:srgbClr val="0070C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SİZLERİ DE ARAMIZDA GÖRMEKTEN MUTLULUK DUYARIZ…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 smtClean="0">
                <a:solidFill>
                  <a:srgbClr val="0070C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TERCİH </a:t>
            </a:r>
            <a:r>
              <a:rPr lang="tr-TR" sz="1800" b="1" dirty="0">
                <a:solidFill>
                  <a:srgbClr val="0070C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YAPACAK TÜM ADAYLARA BAŞARILAR DİLERİZ.</a:t>
            </a:r>
            <a:endParaRPr sz="1800" b="1" dirty="0">
              <a:solidFill>
                <a:srgbClr val="0070C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7170" name="Picture 2" descr="https://taslak.sdu.edu.tr/assets/uploads/sites/148/other/43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53" y="3064060"/>
            <a:ext cx="5207793" cy="35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build="p"/>
      <p:bldP spid="2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/>
        </p:nvSpPr>
        <p:spPr>
          <a:xfrm>
            <a:off x="539552" y="145232"/>
            <a:ext cx="8229600" cy="83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Palatino Linotype"/>
              <a:buNone/>
            </a:pPr>
            <a:r>
              <a:rPr lang="tr-TR" sz="3600" b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Kimya mühendisi ne iş yapar?</a:t>
            </a:r>
            <a:endParaRPr sz="32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3061393" y="6510362"/>
            <a:ext cx="1501323" cy="4170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rPr lang="tr-TR"/>
              <a:t/>
            </a:r>
            <a:br>
              <a:rPr lang="tr-TR"/>
            </a:br>
            <a:endParaRPr/>
          </a:p>
        </p:txBody>
      </p:sp>
      <p:sp>
        <p:nvSpPr>
          <p:cNvPr id="118" name="Google Shape;118;p4"/>
          <p:cNvSpPr txBox="1">
            <a:spLocks noGrp="1"/>
          </p:cNvSpPr>
          <p:nvPr>
            <p:ph type="body" idx="2"/>
          </p:nvPr>
        </p:nvSpPr>
        <p:spPr>
          <a:xfrm>
            <a:off x="3851920" y="1196752"/>
            <a:ext cx="5063481" cy="566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Proseslerin ekonomik analizlerini yaparak en ucuza en kaliteli ürün elde edilmesini sağlar.</a:t>
            </a:r>
            <a:endParaRPr/>
          </a:p>
          <a:p>
            <a:pPr marL="0" lvl="0" indent="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Doğal dengeyi ve sürdürülebilirliği sağlamak için atık sorununu çözmeye çalışır, çevre dostu prosesler tasarlar.</a:t>
            </a:r>
            <a:endParaRPr/>
          </a:p>
          <a:p>
            <a:pPr marL="0" lvl="0" indent="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Üretim mühendisliğinden üst düzey yöneticiliğe kadar her kademede görev alabilir.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4" descr="ecofriendly Ã¼retim ile ilgili gÃ¶rsel sonuc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041300"/>
            <a:ext cx="242545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 descr="atÄ±k ile ilgili gÃ¶rsel sonuc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600" y="2834513"/>
            <a:ext cx="2425452" cy="188708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 descr="yÃ¶netici ile ilgili gÃ¶rsel sonucu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22" name="Google Shape;122;p4" descr="yÃ¶netici ile ilgili gÃ¶rsel sonuc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600" y="4786619"/>
            <a:ext cx="2425452" cy="190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/>
        </p:nvSpPr>
        <p:spPr>
          <a:xfrm>
            <a:off x="539552" y="145232"/>
            <a:ext cx="8229600" cy="83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Palatino Linotype"/>
              <a:buNone/>
            </a:pPr>
            <a:r>
              <a:rPr lang="tr-TR" sz="3600" b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Kimya mühendisinin çalışma alanları:</a:t>
            </a:r>
            <a:endParaRPr sz="32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3635897" y="1124744"/>
            <a:ext cx="489654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İlaç Sektörü                                           </a:t>
            </a:r>
            <a:endParaRPr/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Seramik Sektörü                                   </a:t>
            </a:r>
            <a:endParaRPr/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Tekstil Sektörü        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 ve Seramik                 </a:t>
            </a:r>
            <a:endParaRPr/>
          </a:p>
          <a:p>
            <a:pPr marL="0" marR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tr-T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Plastik ve Kompozit Malzemeler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tr-TR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ı          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5" descr="bardak ile ilgili gÃ¶rsel sonuc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852" y="4653136"/>
            <a:ext cx="1706611" cy="175040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30" name="Google Shape;130;p5" descr="ilaÃ§ ile ilgili gÃ¶rsel sonuc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974" y="1791833"/>
            <a:ext cx="2860050" cy="183592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31" name="Google Shape;131;p5" descr="plastik ile ilgili gÃ¶rsel sonuc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2240" y="5015254"/>
            <a:ext cx="2113932" cy="158614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32" name="Google Shape;132;p5" descr="tekstil ile ilgili gÃ¶rsel sonucu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33" name="Google Shape;133;p5" descr="tekstil ile ilgili gÃ¶rsel sonuc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4664" y="4858325"/>
            <a:ext cx="2619375" cy="174307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/>
          <p:nvPr/>
        </p:nvSpPr>
        <p:spPr>
          <a:xfrm>
            <a:off x="539552" y="145232"/>
            <a:ext cx="8229600" cy="83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Palatino Linotype"/>
              <a:buNone/>
            </a:pPr>
            <a:r>
              <a:rPr lang="tr-TR" sz="3600" b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Kimya mühendisinin çalışma alanları:</a:t>
            </a:r>
            <a:endParaRPr sz="32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 r="63944" b="25320"/>
          <a:stretch/>
        </p:blipFill>
        <p:spPr>
          <a:xfrm>
            <a:off x="899592" y="998306"/>
            <a:ext cx="2592287" cy="531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 txBox="1">
            <a:spLocks noGrp="1"/>
          </p:cNvSpPr>
          <p:nvPr>
            <p:ph type="body" idx="1"/>
          </p:nvPr>
        </p:nvSpPr>
        <p:spPr>
          <a:xfrm>
            <a:off x="3851921" y="1124744"/>
            <a:ext cx="4834879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Boya ve Kozmetik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Çimento ve yapı malzemeleri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Endüstriyel gaz üretimi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3">
            <a:alphaModFix/>
          </a:blip>
          <a:srcRect t="73684" r="63942"/>
          <a:stretch/>
        </p:blipFill>
        <p:spPr>
          <a:xfrm>
            <a:off x="930263" y="2828918"/>
            <a:ext cx="2592288" cy="164978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/>
        </p:nvSpPr>
        <p:spPr>
          <a:xfrm>
            <a:off x="539552" y="145232"/>
            <a:ext cx="8229600" cy="83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Palatino Linotype"/>
              <a:buNone/>
            </a:pPr>
            <a:r>
              <a:rPr lang="tr-TR" sz="3600" b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Kimya mühendisinin çalışma alanları:</a:t>
            </a:r>
            <a:endParaRPr sz="32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995936" y="1196752"/>
            <a:ext cx="4690864" cy="517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tr-T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Yarı iletkenler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tr-T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Özel kimyasallar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tr-T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Sabun ve deterjan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tr-T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Metal ve kaplama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</p:txBody>
      </p:sp>
      <p:pic>
        <p:nvPicPr>
          <p:cNvPr id="148" name="Google Shape;148;p7" descr="yarÄ± iletkenler ile ilgili gÃ¶rsel sonuc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152" y="1174566"/>
            <a:ext cx="2619375" cy="174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 descr="sabun ve deterjan ile ilgili gÃ¶rsel sonuc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15" y="3095135"/>
            <a:ext cx="2641448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 descr="metal kaplama ile ilgili gÃ¶rsel sonuc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848" y="4782544"/>
            <a:ext cx="2582715" cy="158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/>
          <p:nvPr/>
        </p:nvSpPr>
        <p:spPr>
          <a:xfrm>
            <a:off x="539552" y="145232"/>
            <a:ext cx="8229600" cy="83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Palatino Linotype"/>
              <a:buNone/>
            </a:pPr>
            <a:r>
              <a:rPr lang="tr-TR" sz="3600" b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Kimya mühendisinin çalışma alanları:</a:t>
            </a:r>
            <a:endParaRPr sz="32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6" name="Google Shape;156;p8"/>
          <p:cNvSpPr/>
          <p:nvPr/>
        </p:nvSpPr>
        <p:spPr>
          <a:xfrm>
            <a:off x="3588718" y="1543987"/>
            <a:ext cx="5555282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tr-TR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Otomotiv Sektörü                        </a:t>
            </a:r>
            <a:endParaRPr/>
          </a:p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tr-TR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Gübre Sektörü</a:t>
            </a:r>
            <a:endParaRPr/>
          </a:p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tr-TR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Petrokimya ve rafineri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tr-TR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Savunma Sanayi</a:t>
            </a:r>
            <a:endParaRPr/>
          </a:p>
        </p:txBody>
      </p:sp>
      <p:pic>
        <p:nvPicPr>
          <p:cNvPr id="157" name="Google Shape;157;p8" descr="otomotiv ile ilgili gÃ¶rsel sonuc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557" y="1196752"/>
            <a:ext cx="2795307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8" descr="gÃ¼bre ile ilgili gÃ¶rsel sonuc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556" y="3027535"/>
            <a:ext cx="2795307" cy="1735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8" descr="petrokimya ile ilgili gÃ¶rsel sonuc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901" y="4793404"/>
            <a:ext cx="2795307" cy="2085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 descr="Ä°lgili resi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9446" y="4796444"/>
            <a:ext cx="2592288" cy="2198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 descr="sdÃ¼ ile ilgili gÃ¶rsel sonucu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-36512" y="188640"/>
            <a:ext cx="9168953" cy="83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Kimya Mühendislerinin Yer Alacağı Yeni Teknolojiler</a:t>
            </a:r>
            <a:endParaRPr sz="28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323527" y="948690"/>
            <a:ext cx="8448873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Geliştirilen proses veya üretilecek ürüne bağlı olarak, günümüzde birçok alt alana dallanma gözlenmektedir. Bunlardan bazıları: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Biyoteknoloji                                                      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Nanoteknoloji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Biyomühendislik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Biyokimya Mühendisliği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Enzim Mühendisliği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Protein Mühendisliği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Genetik Mühendisliği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Yakıt Pilleri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Yenilenebilir Enerji Kaynakları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Atık Yönetimi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Kompozit Malzemeler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Biyoenerji</a:t>
            </a:r>
            <a:endParaRPr sz="18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9" descr="Ä°lgili resi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832754" y="1923511"/>
            <a:ext cx="1963381" cy="157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 descr="nano teknoloji ile ilgili gÃ¶rsel sonucu"/>
          <p:cNvPicPr preferRelativeResize="0"/>
          <p:nvPr/>
        </p:nvPicPr>
        <p:blipFill rotWithShape="1">
          <a:blip r:embed="rId4">
            <a:alphaModFix/>
          </a:blip>
          <a:srcRect r="29690"/>
          <a:stretch/>
        </p:blipFill>
        <p:spPr>
          <a:xfrm>
            <a:off x="5932924" y="1923511"/>
            <a:ext cx="1903374" cy="157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" descr="fuel cell ile ilgili gÃ¶rsel sonuc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2754" y="3573017"/>
            <a:ext cx="1968122" cy="156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9" descr="yenilenebilir enerji ile ilgili gÃ¶rsel sonuc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32924" y="3573017"/>
            <a:ext cx="1903374" cy="1608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Üst Düzey">
  <a:themeElements>
    <a:clrScheme name="Üst Düzey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503</Words>
  <Application>Microsoft Office PowerPoint</Application>
  <PresentationFormat>Ekran Gösterisi (4:3)</PresentationFormat>
  <Paragraphs>126</Paragraphs>
  <Slides>30</Slides>
  <Notes>21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8" baseType="lpstr">
      <vt:lpstr>Palatino Linotype</vt:lpstr>
      <vt:lpstr>Century Gothic</vt:lpstr>
      <vt:lpstr>Calibri</vt:lpstr>
      <vt:lpstr>Arial</vt:lpstr>
      <vt:lpstr>Wingdings</vt:lpstr>
      <vt:lpstr>Times New Roman</vt:lpstr>
      <vt:lpstr>Courier New</vt:lpstr>
      <vt:lpstr>Üst Düzey</vt:lpstr>
      <vt:lpstr>Süleyman Demirel Üniversitesi Mühendislik Fakültesi   Kimya Mühendisliği Bölümü</vt:lpstr>
      <vt:lpstr>Kimya Mühendisliği  Nedir?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Bölümümüzden Fotoğraflar</vt:lpstr>
      <vt:lpstr>Bölümümüzden Fotoğraflar</vt:lpstr>
      <vt:lpstr>Bölümümüzden Fotoğraflar</vt:lpstr>
      <vt:lpstr>Bölümümüzden Fotoğraflar</vt:lpstr>
      <vt:lpstr>Bölümümüzden Fotoğraflar</vt:lpstr>
      <vt:lpstr>Bölümümüzden Fotoğraflar</vt:lpstr>
      <vt:lpstr>Bölümümüzden Fotoğraflar</vt:lpstr>
      <vt:lpstr>Bölümümüzden Fotoğraflar</vt:lpstr>
      <vt:lpstr>Bölümümüzden Fotoğraflar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Süleyman Demirel Üniversitesi Mühendislik Fakültesi   Kimya Mühendisliği Bölümü</dc:title>
  <dc:creator>MELİS GÜLÜMSEK</dc:creator>
  <cp:lastModifiedBy>Rukiye Taşdemir</cp:lastModifiedBy>
  <cp:revision>22</cp:revision>
  <dcterms:created xsi:type="dcterms:W3CDTF">2018-05-10T04:34:16Z</dcterms:created>
  <dcterms:modified xsi:type="dcterms:W3CDTF">2022-07-25T11:26:23Z</dcterms:modified>
</cp:coreProperties>
</file>