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4" r:id="rId3"/>
    <p:sldId id="289" r:id="rId4"/>
    <p:sldId id="260" r:id="rId5"/>
    <p:sldId id="261" r:id="rId6"/>
    <p:sldId id="263" r:id="rId7"/>
    <p:sldId id="283" r:id="rId8"/>
    <p:sldId id="301" r:id="rId9"/>
    <p:sldId id="303" r:id="rId10"/>
    <p:sldId id="302" r:id="rId11"/>
    <p:sldId id="285" r:id="rId12"/>
    <p:sldId id="264" r:id="rId13"/>
    <p:sldId id="265" r:id="rId14"/>
    <p:sldId id="266" r:id="rId15"/>
    <p:sldId id="296" r:id="rId16"/>
    <p:sldId id="280" r:id="rId17"/>
    <p:sldId id="271" r:id="rId18"/>
    <p:sldId id="273" r:id="rId19"/>
    <p:sldId id="272" r:id="rId20"/>
    <p:sldId id="290" r:id="rId21"/>
    <p:sldId id="293" r:id="rId22"/>
    <p:sldId id="279" r:id="rId23"/>
    <p:sldId id="278" r:id="rId24"/>
    <p:sldId id="298" r:id="rId25"/>
    <p:sldId id="268" r:id="rId26"/>
    <p:sldId id="299" r:id="rId27"/>
    <p:sldId id="295" r:id="rId28"/>
    <p:sldId id="284" r:id="rId29"/>
    <p:sldId id="269" r:id="rId30"/>
    <p:sldId id="292" r:id="rId31"/>
    <p:sldId id="270" r:id="rId32"/>
    <p:sldId id="304" r:id="rId33"/>
    <p:sldId id="288" r:id="rId34"/>
    <p:sldId id="274"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0" autoAdjust="0"/>
    <p:restoredTop sz="94674"/>
  </p:normalViewPr>
  <p:slideViewPr>
    <p:cSldViewPr>
      <p:cViewPr varScale="1">
        <p:scale>
          <a:sx n="114" d="100"/>
          <a:sy n="114" d="100"/>
        </p:scale>
        <p:origin x="168"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96ABF-614F-0041-8C20-B4B498C611BF}"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tr-TR"/>
        </a:p>
      </dgm:t>
    </dgm:pt>
    <dgm:pt modelId="{F5AAD13D-B2C6-B847-AD78-2942993CE1B8}">
      <dgm:prSet phldrT="[Metin]"/>
      <dgm:spPr/>
      <dgm:t>
        <a:bodyPr/>
        <a:lstStyle/>
        <a:p>
          <a:r>
            <a:rPr lang="tr-TR" dirty="0"/>
            <a:t>Ana Eylem 1 (KA1) Projeleri</a:t>
          </a:r>
        </a:p>
      </dgm:t>
    </dgm:pt>
    <dgm:pt modelId="{47549FAD-4F1D-6C4C-B62B-A02B3DDE082A}" type="parTrans" cxnId="{FAE80C6B-F480-2A48-B161-5BD9507DA465}">
      <dgm:prSet/>
      <dgm:spPr/>
      <dgm:t>
        <a:bodyPr/>
        <a:lstStyle/>
        <a:p>
          <a:endParaRPr lang="tr-TR"/>
        </a:p>
      </dgm:t>
    </dgm:pt>
    <dgm:pt modelId="{71CA56B8-135C-424F-8B3B-1C213D81A3F8}" type="sibTrans" cxnId="{FAE80C6B-F480-2A48-B161-5BD9507DA465}">
      <dgm:prSet/>
      <dgm:spPr/>
      <dgm:t>
        <a:bodyPr/>
        <a:lstStyle/>
        <a:p>
          <a:endParaRPr lang="tr-TR"/>
        </a:p>
      </dgm:t>
    </dgm:pt>
    <dgm:pt modelId="{CFBFFD99-3F69-FA44-A4FC-B6D47D07573D}" type="asst">
      <dgm:prSet phldrT="[Metin]"/>
      <dgm:spPr/>
      <dgm:t>
        <a:bodyPr/>
        <a:lstStyle/>
        <a:p>
          <a:r>
            <a:rPr lang="tr-TR" dirty="0" err="1"/>
            <a:t>Erasmus</a:t>
          </a:r>
          <a:r>
            <a:rPr lang="tr-TR" dirty="0"/>
            <a:t>+</a:t>
          </a:r>
        </a:p>
      </dgm:t>
    </dgm:pt>
    <dgm:pt modelId="{EE3AADD5-5086-E342-BB75-DED875319192}" type="parTrans" cxnId="{51402EE0-828B-FD47-B03D-0AA30C749BFE}">
      <dgm:prSet/>
      <dgm:spPr/>
      <dgm:t>
        <a:bodyPr/>
        <a:lstStyle/>
        <a:p>
          <a:endParaRPr lang="tr-TR"/>
        </a:p>
      </dgm:t>
    </dgm:pt>
    <dgm:pt modelId="{F37A3B2C-E550-A745-9A04-CEA2D603ED68}" type="sibTrans" cxnId="{51402EE0-828B-FD47-B03D-0AA30C749BFE}">
      <dgm:prSet/>
      <dgm:spPr/>
      <dgm:t>
        <a:bodyPr/>
        <a:lstStyle/>
        <a:p>
          <a:endParaRPr lang="tr-TR"/>
        </a:p>
      </dgm:t>
    </dgm:pt>
    <dgm:pt modelId="{7A47E51F-DDF5-344F-8DF7-0A1371810D7F}">
      <dgm:prSet phldrT="[Metin]" phldr="1"/>
      <dgm:spPr/>
      <dgm:t>
        <a:bodyPr/>
        <a:lstStyle/>
        <a:p>
          <a:endParaRPr lang="tr-TR"/>
        </a:p>
      </dgm:t>
    </dgm:pt>
    <dgm:pt modelId="{00FF6A52-3D3E-F646-A781-952D67FC47F7}" type="parTrans" cxnId="{103792A0-F35E-0941-ABA5-ABCF3A21952D}">
      <dgm:prSet/>
      <dgm:spPr/>
      <dgm:t>
        <a:bodyPr/>
        <a:lstStyle/>
        <a:p>
          <a:endParaRPr lang="tr-TR"/>
        </a:p>
      </dgm:t>
    </dgm:pt>
    <dgm:pt modelId="{24A0519A-576C-734F-80CC-95B2C51DC12E}" type="sibTrans" cxnId="{103792A0-F35E-0941-ABA5-ABCF3A21952D}">
      <dgm:prSet/>
      <dgm:spPr/>
      <dgm:t>
        <a:bodyPr/>
        <a:lstStyle/>
        <a:p>
          <a:endParaRPr lang="tr-TR"/>
        </a:p>
      </dgm:t>
    </dgm:pt>
    <dgm:pt modelId="{75E81DF4-DF76-394D-ACC4-E71EC9B6A061}">
      <dgm:prSet phldrT="[Metin]" phldr="1"/>
      <dgm:spPr/>
      <dgm:t>
        <a:bodyPr/>
        <a:lstStyle/>
        <a:p>
          <a:endParaRPr lang="tr-TR"/>
        </a:p>
      </dgm:t>
    </dgm:pt>
    <dgm:pt modelId="{89051DB7-3246-3A40-85DD-299544E710E3}" type="parTrans" cxnId="{CB21809C-5C98-7E4B-A11D-1400B08335D0}">
      <dgm:prSet/>
      <dgm:spPr/>
      <dgm:t>
        <a:bodyPr/>
        <a:lstStyle/>
        <a:p>
          <a:endParaRPr lang="tr-TR"/>
        </a:p>
      </dgm:t>
    </dgm:pt>
    <dgm:pt modelId="{F6AE2480-C8F1-D149-ADA7-09CED8A64B48}" type="sibTrans" cxnId="{CB21809C-5C98-7E4B-A11D-1400B08335D0}">
      <dgm:prSet/>
      <dgm:spPr/>
      <dgm:t>
        <a:bodyPr/>
        <a:lstStyle/>
        <a:p>
          <a:endParaRPr lang="tr-TR"/>
        </a:p>
      </dgm:t>
    </dgm:pt>
    <dgm:pt modelId="{47031B0B-6F03-8E4D-AFD0-6D93A7B60BA9}" type="asst">
      <dgm:prSet custT="1"/>
      <dgm:spPr/>
      <dgm:t>
        <a:bodyPr/>
        <a:lstStyle/>
        <a:p>
          <a:r>
            <a:rPr lang="tr-TR" sz="1200" dirty="0"/>
            <a:t>Bireylerin Öğrenme Hareketliliği -  Programla İlişkili Olmayan Üçüncü Ülkeler ile Yükseköğretim faaliyeti (KA171)</a:t>
          </a:r>
        </a:p>
      </dgm:t>
    </dgm:pt>
    <dgm:pt modelId="{F028973C-7B9F-0B46-825F-50676E4A0ED7}" type="parTrans" cxnId="{CD63BA6E-FEAB-584B-B753-2A2942F2EEF8}">
      <dgm:prSet/>
      <dgm:spPr/>
      <dgm:t>
        <a:bodyPr/>
        <a:lstStyle/>
        <a:p>
          <a:endParaRPr lang="tr-TR"/>
        </a:p>
      </dgm:t>
    </dgm:pt>
    <dgm:pt modelId="{F0DDF854-7765-284B-B88D-2D9E11A8FA64}" type="sibTrans" cxnId="{CD63BA6E-FEAB-584B-B753-2A2942F2EEF8}">
      <dgm:prSet/>
      <dgm:spPr/>
      <dgm:t>
        <a:bodyPr/>
        <a:lstStyle/>
        <a:p>
          <a:endParaRPr lang="tr-TR"/>
        </a:p>
      </dgm:t>
    </dgm:pt>
    <dgm:pt modelId="{93E3D636-BF77-CC4D-A5C7-48FD61209931}" type="asst">
      <dgm:prSet/>
      <dgm:spPr/>
      <dgm:t>
        <a:bodyPr/>
        <a:lstStyle/>
        <a:p>
          <a:r>
            <a:rPr lang="tr-TR" dirty="0"/>
            <a:t>Bireylerin Öğrenme Hareketliliği -  Yükseköğretim faaliyeti (KA131) + Konsorsiyumlar</a:t>
          </a:r>
        </a:p>
      </dgm:t>
    </dgm:pt>
    <dgm:pt modelId="{CB9650E0-CB51-C045-859D-FA945FAD2B5A}" type="parTrans" cxnId="{691573AC-B401-D44C-9EA5-1F41041EEE07}">
      <dgm:prSet/>
      <dgm:spPr/>
      <dgm:t>
        <a:bodyPr/>
        <a:lstStyle/>
        <a:p>
          <a:endParaRPr lang="tr-TR"/>
        </a:p>
      </dgm:t>
    </dgm:pt>
    <dgm:pt modelId="{EFBFE201-B3BC-9B49-8AB8-14834B5A8AE0}" type="sibTrans" cxnId="{691573AC-B401-D44C-9EA5-1F41041EEE07}">
      <dgm:prSet/>
      <dgm:spPr/>
      <dgm:t>
        <a:bodyPr/>
        <a:lstStyle/>
        <a:p>
          <a:endParaRPr lang="tr-TR"/>
        </a:p>
      </dgm:t>
    </dgm:pt>
    <dgm:pt modelId="{41237341-D5F0-4242-88EA-A2541029E070}" type="asst">
      <dgm:prSet custScaleX="177496" custScaleY="135985" custRadScaleRad="76362" custRadScaleInc="37475"/>
      <dgm:spPr/>
      <dgm:t>
        <a:bodyPr/>
        <a:lstStyle/>
        <a:p>
          <a:endParaRPr lang="tr-TR"/>
        </a:p>
      </dgm:t>
    </dgm:pt>
    <dgm:pt modelId="{A655A56D-8C88-DC4A-8EA0-648BF34182F3}" type="parTrans" cxnId="{CE5C54F1-4BF8-8648-B32E-9F3A61A7D04E}">
      <dgm:prSet/>
      <dgm:spPr/>
      <dgm:t>
        <a:bodyPr/>
        <a:lstStyle/>
        <a:p>
          <a:endParaRPr lang="tr-TR"/>
        </a:p>
      </dgm:t>
    </dgm:pt>
    <dgm:pt modelId="{71A32B64-F6D7-C549-97A8-9E7088429922}" type="sibTrans" cxnId="{CE5C54F1-4BF8-8648-B32E-9F3A61A7D04E}">
      <dgm:prSet/>
      <dgm:spPr/>
      <dgm:t>
        <a:bodyPr/>
        <a:lstStyle/>
        <a:p>
          <a:endParaRPr lang="tr-TR"/>
        </a:p>
      </dgm:t>
    </dgm:pt>
    <dgm:pt modelId="{56834846-A672-9B4D-9F96-2FCA6EC4FC76}">
      <dgm:prSet phldrT="[Metin]"/>
      <dgm:spPr/>
      <dgm:t>
        <a:bodyPr/>
        <a:lstStyle/>
        <a:p>
          <a:endParaRPr lang="tr-TR" dirty="0"/>
        </a:p>
      </dgm:t>
    </dgm:pt>
    <dgm:pt modelId="{BDC57491-8929-F241-9F5E-BE86D1C08847}" type="parTrans" cxnId="{01536730-70E5-794E-A77C-6FAF1F6C70C3}">
      <dgm:prSet/>
      <dgm:spPr/>
      <dgm:t>
        <a:bodyPr/>
        <a:lstStyle/>
        <a:p>
          <a:endParaRPr lang="tr-TR"/>
        </a:p>
      </dgm:t>
    </dgm:pt>
    <dgm:pt modelId="{C942F243-980A-294A-811F-9DFD75D77848}" type="sibTrans" cxnId="{01536730-70E5-794E-A77C-6FAF1F6C70C3}">
      <dgm:prSet/>
      <dgm:spPr/>
      <dgm:t>
        <a:bodyPr/>
        <a:lstStyle/>
        <a:p>
          <a:endParaRPr lang="tr-TR"/>
        </a:p>
      </dgm:t>
    </dgm:pt>
    <dgm:pt modelId="{C4E9B9A7-6509-8E44-9DAF-BFAF9A2CFFD9}" type="asst">
      <dgm:prSet custScaleX="189175" custScaleY="107598" custRadScaleRad="73360" custRadScaleInc="48706"/>
      <dgm:spPr/>
      <dgm:t>
        <a:bodyPr/>
        <a:lstStyle/>
        <a:p>
          <a:endParaRPr lang="tr-TR"/>
        </a:p>
      </dgm:t>
    </dgm:pt>
    <dgm:pt modelId="{C2B4DDF0-EF24-C64F-AF92-090C2ECA0199}" type="parTrans" cxnId="{CAF4B737-F4E6-0C4F-A4BB-B1B59CACCA1C}">
      <dgm:prSet/>
      <dgm:spPr/>
      <dgm:t>
        <a:bodyPr/>
        <a:lstStyle/>
        <a:p>
          <a:endParaRPr lang="tr-TR"/>
        </a:p>
      </dgm:t>
    </dgm:pt>
    <dgm:pt modelId="{FE102128-96E9-9F45-9640-B1313B008E97}" type="sibTrans" cxnId="{CAF4B737-F4E6-0C4F-A4BB-B1B59CACCA1C}">
      <dgm:prSet/>
      <dgm:spPr/>
      <dgm:t>
        <a:bodyPr/>
        <a:lstStyle/>
        <a:p>
          <a:endParaRPr lang="tr-TR"/>
        </a:p>
      </dgm:t>
    </dgm:pt>
    <dgm:pt modelId="{03A175B7-0478-CF43-BCE9-99AA86782C51}" type="pres">
      <dgm:prSet presAssocID="{F3296ABF-614F-0041-8C20-B4B498C611BF}" presName="Name0" presStyleCnt="0">
        <dgm:presLayoutVars>
          <dgm:chMax val="1"/>
          <dgm:chPref val="1"/>
          <dgm:dir/>
          <dgm:animOne val="branch"/>
          <dgm:animLvl val="lvl"/>
        </dgm:presLayoutVars>
      </dgm:prSet>
      <dgm:spPr/>
      <dgm:t>
        <a:bodyPr/>
        <a:lstStyle/>
        <a:p>
          <a:endParaRPr lang="tr-TR"/>
        </a:p>
      </dgm:t>
    </dgm:pt>
    <dgm:pt modelId="{41C0B5DD-ABF2-944F-ACEF-693E40660E74}" type="pres">
      <dgm:prSet presAssocID="{F5AAD13D-B2C6-B847-AD78-2942993CE1B8}" presName="singleCycle" presStyleCnt="0"/>
      <dgm:spPr/>
    </dgm:pt>
    <dgm:pt modelId="{61EA16B9-CA02-9F42-975D-543B721B2449}" type="pres">
      <dgm:prSet presAssocID="{F5AAD13D-B2C6-B847-AD78-2942993CE1B8}" presName="singleCenter" presStyleLbl="node1" presStyleIdx="0" presStyleCnt="4" custScaleX="84853" custScaleY="71569" custLinFactNeighborX="0" custLinFactNeighborY="-30977">
        <dgm:presLayoutVars>
          <dgm:chMax val="7"/>
          <dgm:chPref val="7"/>
        </dgm:presLayoutVars>
      </dgm:prSet>
      <dgm:spPr/>
      <dgm:t>
        <a:bodyPr/>
        <a:lstStyle/>
        <a:p>
          <a:endParaRPr lang="tr-TR"/>
        </a:p>
      </dgm:t>
    </dgm:pt>
    <dgm:pt modelId="{2DA3AFE6-AA82-8C40-AE5A-CCD03C6D8DC1}" type="pres">
      <dgm:prSet presAssocID="{EE3AADD5-5086-E342-BB75-DED875319192}" presName="Name56" presStyleLbl="parChTrans1D2" presStyleIdx="0" presStyleCnt="3"/>
      <dgm:spPr/>
      <dgm:t>
        <a:bodyPr/>
        <a:lstStyle/>
        <a:p>
          <a:endParaRPr lang="tr-TR"/>
        </a:p>
      </dgm:t>
    </dgm:pt>
    <dgm:pt modelId="{B1A92AA0-5CEF-0A4A-876F-7A50008EA355}" type="pres">
      <dgm:prSet presAssocID="{CFBFFD99-3F69-FA44-A4FC-B6D47D07573D}" presName="text0" presStyleLbl="node1" presStyleIdx="1" presStyleCnt="4" custScaleX="221631" custScaleY="38593" custRadScaleRad="106487" custRadScaleInc="0">
        <dgm:presLayoutVars>
          <dgm:bulletEnabled val="1"/>
        </dgm:presLayoutVars>
      </dgm:prSet>
      <dgm:spPr/>
      <dgm:t>
        <a:bodyPr/>
        <a:lstStyle/>
        <a:p>
          <a:endParaRPr lang="tr-TR"/>
        </a:p>
      </dgm:t>
    </dgm:pt>
    <dgm:pt modelId="{5AF4F692-A847-3846-ABDD-355A1067E464}" type="pres">
      <dgm:prSet presAssocID="{F028973C-7B9F-0B46-825F-50676E4A0ED7}" presName="Name56" presStyleLbl="parChTrans1D2" presStyleIdx="1" presStyleCnt="3"/>
      <dgm:spPr/>
      <dgm:t>
        <a:bodyPr/>
        <a:lstStyle/>
        <a:p>
          <a:endParaRPr lang="tr-TR"/>
        </a:p>
      </dgm:t>
    </dgm:pt>
    <dgm:pt modelId="{D444A87D-3C09-7D4E-B39B-F6C0B95D032D}" type="pres">
      <dgm:prSet presAssocID="{47031B0B-6F03-8E4D-AFD0-6D93A7B60BA9}" presName="text0" presStyleLbl="node1" presStyleIdx="2" presStyleCnt="4" custScaleX="191925" custScaleY="111212" custRadScaleRad="56513" custRadScaleInc="-50983">
        <dgm:presLayoutVars>
          <dgm:bulletEnabled val="1"/>
        </dgm:presLayoutVars>
      </dgm:prSet>
      <dgm:spPr/>
      <dgm:t>
        <a:bodyPr/>
        <a:lstStyle/>
        <a:p>
          <a:endParaRPr lang="tr-TR"/>
        </a:p>
      </dgm:t>
    </dgm:pt>
    <dgm:pt modelId="{66C1B029-4B73-D84E-B048-7563A27F6325}" type="pres">
      <dgm:prSet presAssocID="{CB9650E0-CB51-C045-859D-FA945FAD2B5A}" presName="Name56" presStyleLbl="parChTrans1D2" presStyleIdx="2" presStyleCnt="3"/>
      <dgm:spPr/>
      <dgm:t>
        <a:bodyPr/>
        <a:lstStyle/>
        <a:p>
          <a:endParaRPr lang="tr-TR"/>
        </a:p>
      </dgm:t>
    </dgm:pt>
    <dgm:pt modelId="{B7DBB35D-A3CD-2747-A7F7-825011A1797C}" type="pres">
      <dgm:prSet presAssocID="{93E3D636-BF77-CC4D-A5C7-48FD61209931}" presName="text0" presStyleLbl="node1" presStyleIdx="3" presStyleCnt="4" custScaleX="189175" custScaleY="107598" custRadScaleRad="73360" custRadScaleInc="48706">
        <dgm:presLayoutVars>
          <dgm:bulletEnabled val="1"/>
        </dgm:presLayoutVars>
      </dgm:prSet>
      <dgm:spPr/>
      <dgm:t>
        <a:bodyPr/>
        <a:lstStyle/>
        <a:p>
          <a:endParaRPr lang="tr-TR"/>
        </a:p>
      </dgm:t>
    </dgm:pt>
  </dgm:ptLst>
  <dgm:cxnLst>
    <dgm:cxn modelId="{FAE80C6B-F480-2A48-B161-5BD9507DA465}" srcId="{F3296ABF-614F-0041-8C20-B4B498C611BF}" destId="{F5AAD13D-B2C6-B847-AD78-2942993CE1B8}" srcOrd="0" destOrd="0" parTransId="{47549FAD-4F1D-6C4C-B62B-A02B3DDE082A}" sibTransId="{71CA56B8-135C-424F-8B3B-1C213D81A3F8}"/>
    <dgm:cxn modelId="{C90D063F-9A0F-FB42-8CF3-4B23318E071B}" type="presOf" srcId="{47031B0B-6F03-8E4D-AFD0-6D93A7B60BA9}" destId="{D444A87D-3C09-7D4E-B39B-F6C0B95D032D}" srcOrd="0" destOrd="0" presId="urn:microsoft.com/office/officeart/2008/layout/RadialCluster"/>
    <dgm:cxn modelId="{691573AC-B401-D44C-9EA5-1F41041EEE07}" srcId="{F5AAD13D-B2C6-B847-AD78-2942993CE1B8}" destId="{93E3D636-BF77-CC4D-A5C7-48FD61209931}" srcOrd="2" destOrd="0" parTransId="{CB9650E0-CB51-C045-859D-FA945FAD2B5A}" sibTransId="{EFBFE201-B3BC-9B49-8AB8-14834B5A8AE0}"/>
    <dgm:cxn modelId="{103792A0-F35E-0941-ABA5-ABCF3A21952D}" srcId="{F3296ABF-614F-0041-8C20-B4B498C611BF}" destId="{7A47E51F-DDF5-344F-8DF7-0A1371810D7F}" srcOrd="2" destOrd="0" parTransId="{00FF6A52-3D3E-F646-A781-952D67FC47F7}" sibTransId="{24A0519A-576C-734F-80CC-95B2C51DC12E}"/>
    <dgm:cxn modelId="{3898DA17-2694-0940-B93B-FD7254C61D10}" type="presOf" srcId="{CFBFFD99-3F69-FA44-A4FC-B6D47D07573D}" destId="{B1A92AA0-5CEF-0A4A-876F-7A50008EA355}" srcOrd="0" destOrd="0" presId="urn:microsoft.com/office/officeart/2008/layout/RadialCluster"/>
    <dgm:cxn modelId="{FD1FD93E-AEDA-DE44-A325-E7956D05C8DA}" type="presOf" srcId="{F5AAD13D-B2C6-B847-AD78-2942993CE1B8}" destId="{61EA16B9-CA02-9F42-975D-543B721B2449}" srcOrd="0" destOrd="0" presId="urn:microsoft.com/office/officeart/2008/layout/RadialCluster"/>
    <dgm:cxn modelId="{9404A963-DDB3-544A-A09D-B5ED9CB2EA4D}" type="presOf" srcId="{F028973C-7B9F-0B46-825F-50676E4A0ED7}" destId="{5AF4F692-A847-3846-ABDD-355A1067E464}" srcOrd="0" destOrd="0" presId="urn:microsoft.com/office/officeart/2008/layout/RadialCluster"/>
    <dgm:cxn modelId="{19299C6F-A53D-F04C-9817-8829B91FD592}" type="presOf" srcId="{93E3D636-BF77-CC4D-A5C7-48FD61209931}" destId="{B7DBB35D-A3CD-2747-A7F7-825011A1797C}" srcOrd="0" destOrd="0" presId="urn:microsoft.com/office/officeart/2008/layout/RadialCluster"/>
    <dgm:cxn modelId="{EC904B49-112D-0446-9268-44F60CAFE575}" type="presOf" srcId="{EE3AADD5-5086-E342-BB75-DED875319192}" destId="{2DA3AFE6-AA82-8C40-AE5A-CCD03C6D8DC1}" srcOrd="0" destOrd="0" presId="urn:microsoft.com/office/officeart/2008/layout/RadialCluster"/>
    <dgm:cxn modelId="{6438C3E3-8D60-E742-B4FC-D02A21BDABC4}" type="presOf" srcId="{CB9650E0-CB51-C045-859D-FA945FAD2B5A}" destId="{66C1B029-4B73-D84E-B048-7563A27F6325}" srcOrd="0" destOrd="0" presId="urn:microsoft.com/office/officeart/2008/layout/RadialCluster"/>
    <dgm:cxn modelId="{01536730-70E5-794E-A77C-6FAF1F6C70C3}" srcId="{F3296ABF-614F-0041-8C20-B4B498C611BF}" destId="{56834846-A672-9B4D-9F96-2FCA6EC4FC76}" srcOrd="1" destOrd="0" parTransId="{BDC57491-8929-F241-9F5E-BE86D1C08847}" sibTransId="{C942F243-980A-294A-811F-9DFD75D77848}"/>
    <dgm:cxn modelId="{CAF4B737-F4E6-0C4F-A4BB-B1B59CACCA1C}" srcId="{41237341-D5F0-4242-88EA-A2541029E070}" destId="{C4E9B9A7-6509-8E44-9DAF-BFAF9A2CFFD9}" srcOrd="0" destOrd="0" parTransId="{C2B4DDF0-EF24-C64F-AF92-090C2ECA0199}" sibTransId="{FE102128-96E9-9F45-9640-B1313B008E97}"/>
    <dgm:cxn modelId="{CE5C54F1-4BF8-8648-B32E-9F3A61A7D04E}" srcId="{F3296ABF-614F-0041-8C20-B4B498C611BF}" destId="{41237341-D5F0-4242-88EA-A2541029E070}" srcOrd="3" destOrd="0" parTransId="{A655A56D-8C88-DC4A-8EA0-648BF34182F3}" sibTransId="{71A32B64-F6D7-C549-97A8-9E7088429922}"/>
    <dgm:cxn modelId="{C9254EED-5815-F04D-AE87-4A09D7695CB0}" type="presOf" srcId="{F3296ABF-614F-0041-8C20-B4B498C611BF}" destId="{03A175B7-0478-CF43-BCE9-99AA86782C51}" srcOrd="0" destOrd="0" presId="urn:microsoft.com/office/officeart/2008/layout/RadialCluster"/>
    <dgm:cxn modelId="{51402EE0-828B-FD47-B03D-0AA30C749BFE}" srcId="{F5AAD13D-B2C6-B847-AD78-2942993CE1B8}" destId="{CFBFFD99-3F69-FA44-A4FC-B6D47D07573D}" srcOrd="0" destOrd="0" parTransId="{EE3AADD5-5086-E342-BB75-DED875319192}" sibTransId="{F37A3B2C-E550-A745-9A04-CEA2D603ED68}"/>
    <dgm:cxn modelId="{CD63BA6E-FEAB-584B-B753-2A2942F2EEF8}" srcId="{F5AAD13D-B2C6-B847-AD78-2942993CE1B8}" destId="{47031B0B-6F03-8E4D-AFD0-6D93A7B60BA9}" srcOrd="1" destOrd="0" parTransId="{F028973C-7B9F-0B46-825F-50676E4A0ED7}" sibTransId="{F0DDF854-7765-284B-B88D-2D9E11A8FA64}"/>
    <dgm:cxn modelId="{CB21809C-5C98-7E4B-A11D-1400B08335D0}" srcId="{7A47E51F-DDF5-344F-8DF7-0A1371810D7F}" destId="{75E81DF4-DF76-394D-ACC4-E71EC9B6A061}" srcOrd="0" destOrd="0" parTransId="{89051DB7-3246-3A40-85DD-299544E710E3}" sibTransId="{F6AE2480-C8F1-D149-ADA7-09CED8A64B48}"/>
    <dgm:cxn modelId="{EF3A1D76-235D-1D4A-978D-2F86E7DF2BDE}" type="presParOf" srcId="{03A175B7-0478-CF43-BCE9-99AA86782C51}" destId="{41C0B5DD-ABF2-944F-ACEF-693E40660E74}" srcOrd="0" destOrd="0" presId="urn:microsoft.com/office/officeart/2008/layout/RadialCluster"/>
    <dgm:cxn modelId="{E604FA04-4C7E-0545-A62F-E23DABC5631A}" type="presParOf" srcId="{41C0B5DD-ABF2-944F-ACEF-693E40660E74}" destId="{61EA16B9-CA02-9F42-975D-543B721B2449}" srcOrd="0" destOrd="0" presId="urn:microsoft.com/office/officeart/2008/layout/RadialCluster"/>
    <dgm:cxn modelId="{766AACAB-F6C3-1B42-B444-1D6A94BDA212}" type="presParOf" srcId="{41C0B5DD-ABF2-944F-ACEF-693E40660E74}" destId="{2DA3AFE6-AA82-8C40-AE5A-CCD03C6D8DC1}" srcOrd="1" destOrd="0" presId="urn:microsoft.com/office/officeart/2008/layout/RadialCluster"/>
    <dgm:cxn modelId="{0A474ADC-95D2-CA41-8527-F933FA95FA1F}" type="presParOf" srcId="{41C0B5DD-ABF2-944F-ACEF-693E40660E74}" destId="{B1A92AA0-5CEF-0A4A-876F-7A50008EA355}" srcOrd="2" destOrd="0" presId="urn:microsoft.com/office/officeart/2008/layout/RadialCluster"/>
    <dgm:cxn modelId="{EB376447-4B1A-0B44-89FA-8CD8121D1AB0}" type="presParOf" srcId="{41C0B5DD-ABF2-944F-ACEF-693E40660E74}" destId="{5AF4F692-A847-3846-ABDD-355A1067E464}" srcOrd="3" destOrd="0" presId="urn:microsoft.com/office/officeart/2008/layout/RadialCluster"/>
    <dgm:cxn modelId="{088FF459-904F-654B-B910-786DDA6FD2EC}" type="presParOf" srcId="{41C0B5DD-ABF2-944F-ACEF-693E40660E74}" destId="{D444A87D-3C09-7D4E-B39B-F6C0B95D032D}" srcOrd="4" destOrd="0" presId="urn:microsoft.com/office/officeart/2008/layout/RadialCluster"/>
    <dgm:cxn modelId="{8E925985-C28D-3146-A97D-026A81264051}" type="presParOf" srcId="{41C0B5DD-ABF2-944F-ACEF-693E40660E74}" destId="{66C1B029-4B73-D84E-B048-7563A27F6325}" srcOrd="5" destOrd="0" presId="urn:microsoft.com/office/officeart/2008/layout/RadialCluster"/>
    <dgm:cxn modelId="{B18638E0-F4B5-CB4C-AE71-504CA6E5B863}" type="presParOf" srcId="{41C0B5DD-ABF2-944F-ACEF-693E40660E74}" destId="{B7DBB35D-A3CD-2747-A7F7-825011A1797C}"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16B9-CA02-9F42-975D-543B721B2449}">
      <dsp:nvSpPr>
        <dsp:cNvPr id="0" name=""/>
        <dsp:cNvSpPr/>
      </dsp:nvSpPr>
      <dsp:spPr>
        <a:xfrm>
          <a:off x="3364363" y="1083826"/>
          <a:ext cx="1484753" cy="1252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tr-TR" sz="2300" kern="1200" dirty="0"/>
            <a:t>Ana Eylem 1 (KA1) Projeleri</a:t>
          </a:r>
        </a:p>
      </dsp:txBody>
      <dsp:txXfrm>
        <a:off x="3425496" y="1144959"/>
        <a:ext cx="1362487" cy="1130044"/>
      </dsp:txXfrm>
    </dsp:sp>
    <dsp:sp modelId="{2DA3AFE6-AA82-8C40-AE5A-CCD03C6D8DC1}">
      <dsp:nvSpPr>
        <dsp:cNvPr id="0" name=""/>
        <dsp:cNvSpPr/>
      </dsp:nvSpPr>
      <dsp:spPr>
        <a:xfrm rot="16200000">
          <a:off x="3934298" y="911384"/>
          <a:ext cx="344883" cy="0"/>
        </a:xfrm>
        <a:custGeom>
          <a:avLst/>
          <a:gdLst/>
          <a:ahLst/>
          <a:cxnLst/>
          <a:rect l="0" t="0" r="0" b="0"/>
          <a:pathLst>
            <a:path>
              <a:moveTo>
                <a:pt x="0" y="0"/>
              </a:moveTo>
              <a:lnTo>
                <a:pt x="34488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A92AA0-5CEF-0A4A-876F-7A50008EA355}">
      <dsp:nvSpPr>
        <dsp:cNvPr id="0" name=""/>
        <dsp:cNvSpPr/>
      </dsp:nvSpPr>
      <dsp:spPr>
        <a:xfrm>
          <a:off x="2807580" y="286492"/>
          <a:ext cx="2598318" cy="45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tr-TR" sz="2100" kern="1200" dirty="0" err="1"/>
            <a:t>Erasmus</a:t>
          </a:r>
          <a:r>
            <a:rPr lang="tr-TR" sz="2100" kern="1200" dirty="0"/>
            <a:t>+</a:t>
          </a:r>
        </a:p>
      </dsp:txBody>
      <dsp:txXfrm>
        <a:off x="2829667" y="308579"/>
        <a:ext cx="2554144" cy="408275"/>
      </dsp:txXfrm>
    </dsp:sp>
    <dsp:sp modelId="{5AF4F692-A847-3846-ABDD-355A1067E464}">
      <dsp:nvSpPr>
        <dsp:cNvPr id="0" name=""/>
        <dsp:cNvSpPr/>
      </dsp:nvSpPr>
      <dsp:spPr>
        <a:xfrm rot="2841716">
          <a:off x="4601729" y="2522099"/>
          <a:ext cx="505576" cy="0"/>
        </a:xfrm>
        <a:custGeom>
          <a:avLst/>
          <a:gdLst/>
          <a:ahLst/>
          <a:cxnLst/>
          <a:rect l="0" t="0" r="0" b="0"/>
          <a:pathLst>
            <a:path>
              <a:moveTo>
                <a:pt x="0" y="0"/>
              </a:moveTo>
              <a:lnTo>
                <a:pt x="5055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4A87D-3C09-7D4E-B39B-F6C0B95D032D}">
      <dsp:nvSpPr>
        <dsp:cNvPr id="0" name=""/>
        <dsp:cNvSpPr/>
      </dsp:nvSpPr>
      <dsp:spPr>
        <a:xfrm>
          <a:off x="4500975" y="2708062"/>
          <a:ext cx="2250056" cy="1303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tr-TR" sz="1200" kern="1200" dirty="0"/>
            <a:t>Bireylerin Öğrenme Hareketliliği -  Programla İlişkili Olmayan Üçüncü Ülkeler ile Yükseköğretim faaliyeti (KA171)</a:t>
          </a:r>
        </a:p>
      </dsp:txBody>
      <dsp:txXfrm>
        <a:off x="4564622" y="2771709"/>
        <a:ext cx="2122762" cy="1176513"/>
      </dsp:txXfrm>
    </dsp:sp>
    <dsp:sp modelId="{66C1B029-4B73-D84E-B048-7563A27F6325}">
      <dsp:nvSpPr>
        <dsp:cNvPr id="0" name=""/>
        <dsp:cNvSpPr/>
      </dsp:nvSpPr>
      <dsp:spPr>
        <a:xfrm rot="8361929">
          <a:off x="2789005" y="2553874"/>
          <a:ext cx="668695" cy="0"/>
        </a:xfrm>
        <a:custGeom>
          <a:avLst/>
          <a:gdLst/>
          <a:ahLst/>
          <a:cxnLst/>
          <a:rect l="0" t="0" r="0" b="0"/>
          <a:pathLst>
            <a:path>
              <a:moveTo>
                <a:pt x="0" y="0"/>
              </a:moveTo>
              <a:lnTo>
                <a:pt x="66869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BB35D-A3CD-2747-A7F7-825011A1797C}">
      <dsp:nvSpPr>
        <dsp:cNvPr id="0" name=""/>
        <dsp:cNvSpPr/>
      </dsp:nvSpPr>
      <dsp:spPr>
        <a:xfrm>
          <a:off x="1025739" y="2771611"/>
          <a:ext cx="2217816" cy="1261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tr-TR" sz="1400" kern="1200" dirty="0"/>
            <a:t>Bireylerin Öğrenme Hareketliliği -  Yükseköğretim faaliyeti (KA131) + Konsorsiyumlar</a:t>
          </a:r>
        </a:p>
      </dsp:txBody>
      <dsp:txXfrm>
        <a:off x="1087317" y="2833189"/>
        <a:ext cx="2094660" cy="1138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E6FFD-03D5-8E4D-8411-8C887D1A3792}" type="datetimeFigureOut">
              <a:rPr lang="tr-TR" smtClean="0"/>
              <a:t>19.09.2024</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2E5A6-5A04-AE48-8500-F85AD98BDC7E}" type="slidenum">
              <a:rPr lang="tr-TR" smtClean="0"/>
              <a:t>‹#›</a:t>
            </a:fld>
            <a:endParaRPr lang="tr-TR"/>
          </a:p>
        </p:txBody>
      </p:sp>
    </p:spTree>
    <p:extLst>
      <p:ext uri="{BB962C8B-B14F-4D97-AF65-F5344CB8AC3E}">
        <p14:creationId xmlns:p14="http://schemas.microsoft.com/office/powerpoint/2010/main" val="49160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F12E5A6-5A04-AE48-8500-F85AD98BDC7E}" type="slidenum">
              <a:rPr lang="tr-TR" smtClean="0"/>
              <a:t>17</a:t>
            </a:fld>
            <a:endParaRPr lang="tr-TR"/>
          </a:p>
        </p:txBody>
      </p:sp>
    </p:spTree>
    <p:extLst>
      <p:ext uri="{BB962C8B-B14F-4D97-AF65-F5344CB8AC3E}">
        <p14:creationId xmlns:p14="http://schemas.microsoft.com/office/powerpoint/2010/main" val="371859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757A35F-E418-4399-B755-20A4CC3CE3EE}" type="datetimeFigureOut">
              <a:rPr lang="tr-TR" smtClean="0"/>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14331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3440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7804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757A35F-E418-4399-B755-20A4CC3CE3EE}" type="datetimeFigureOut">
              <a:rPr lang="tr-TR" smtClean="0"/>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88304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757A35F-E418-4399-B755-20A4CC3CE3EE}" type="datetimeFigureOut">
              <a:rPr lang="tr-TR" smtClean="0"/>
              <a:t>19.09.2024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167597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757A35F-E418-4399-B755-20A4CC3CE3EE}" type="datetimeFigureOut">
              <a:rPr lang="tr-TR" smtClean="0"/>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01262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757A35F-E418-4399-B755-20A4CC3CE3EE}" type="datetimeFigureOut">
              <a:rPr lang="tr-TR" smtClean="0"/>
              <a:t>19.09.2024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4461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757A35F-E418-4399-B755-20A4CC3CE3EE}" type="datetimeFigureOut">
              <a:rPr lang="tr-TR" smtClean="0"/>
              <a:t>19.09.2024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298247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757A35F-E418-4399-B755-20A4CC3CE3EE}" type="datetimeFigureOut">
              <a:rPr lang="tr-TR" smtClean="0"/>
              <a:t>19.09.2024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98883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757A35F-E418-4399-B755-20A4CC3CE3EE}" type="datetimeFigureOut">
              <a:rPr lang="tr-TR" smtClean="0"/>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55610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757A35F-E418-4399-B755-20A4CC3CE3EE}" type="datetimeFigureOut">
              <a:rPr lang="tr-TR" smtClean="0"/>
              <a:t>19.09.2024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5CCDF8-EF01-4BBB-8851-F99EC341ADD3}" type="slidenum">
              <a:rPr lang="tr-TR" smtClean="0"/>
              <a:t>‹#›</a:t>
            </a:fld>
            <a:endParaRPr lang="tr-TR"/>
          </a:p>
        </p:txBody>
      </p:sp>
    </p:spTree>
    <p:extLst>
      <p:ext uri="{BB962C8B-B14F-4D97-AF65-F5344CB8AC3E}">
        <p14:creationId xmlns:p14="http://schemas.microsoft.com/office/powerpoint/2010/main" val="397957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7A35F-E418-4399-B755-20A4CC3CE3EE}" type="datetimeFigureOut">
              <a:rPr lang="tr-TR" smtClean="0"/>
              <a:t>19.09.2024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CCDF8-EF01-4BBB-8851-F99EC341ADD3}" type="slidenum">
              <a:rPr lang="tr-TR" smtClean="0"/>
              <a:t>‹#›</a:t>
            </a:fld>
            <a:endParaRPr lang="tr-TR"/>
          </a:p>
        </p:txBody>
      </p:sp>
    </p:spTree>
    <p:extLst>
      <p:ext uri="{BB962C8B-B14F-4D97-AF65-F5344CB8AC3E}">
        <p14:creationId xmlns:p14="http://schemas.microsoft.com/office/powerpoint/2010/main" val="49950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erasmus.sdu.edu.tr/" TargetMode="External"/><Relationship Id="rId4" Type="http://schemas.openxmlformats.org/officeDocument/2006/relationships/image" Target="../media/image4.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erasmusbasvuru.ua.gov.t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hyperlink" Target="mailto:ayseiren@sdu.edu.tr" TargetMode="External"/><Relationship Id="rId4" Type="http://schemas.openxmlformats.org/officeDocument/2006/relationships/hyperlink" Target="mailto:ipekgumuscan@sdu.edu.tr" TargetMode="External"/><Relationship Id="rId5" Type="http://schemas.openxmlformats.org/officeDocument/2006/relationships/hyperlink" Target="mailto:bahattindurak@sdu.edu.tr" TargetMode="External"/><Relationship Id="rId6" Type="http://schemas.openxmlformats.org/officeDocument/2006/relationships/hyperlink" Target="mailto:canerbayrakci@sdu.edu.tr" TargetMode="External"/><Relationship Id="rId7" Type="http://schemas.openxmlformats.org/officeDocument/2006/relationships/hyperlink" Target="mailto:dilekbenli@sdu.edu.tr" TargetMode="External"/><Relationship Id="rId8" Type="http://schemas.openxmlformats.org/officeDocument/2006/relationships/hyperlink" Target="mailto:ozlemhalici@sdu.edu.tr" TargetMode="External"/><Relationship Id="rId9" Type="http://schemas.openxmlformats.org/officeDocument/2006/relationships/image" Target="../media/image4.jpe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mailto:adviyebaydar@sdu.edu.t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rasmus.sdu.edu.tr/assets/uploads/sites/280/files/gerekli-evraklar-15032019.pdf" TargetMode="External"/><Relationship Id="rId4" Type="http://schemas.openxmlformats.org/officeDocument/2006/relationships/image" Target="../media/image4.jpeg"/><Relationship Id="rId5" Type="http://schemas.openxmlformats.org/officeDocument/2006/relationships/image" Target="../media/image8.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erasmus.sdu.edu.tr/"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hyperlink" Target="https://www.youtube.com/channel/UCHNe0n_xyp9MhVx7WAeno3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rasmus.sdu.edu.tr/assets/uploads/sites/280/files/gerekli-evraklar-15032019.pdf" TargetMode="External"/><Relationship Id="rId4" Type="http://schemas.openxmlformats.org/officeDocument/2006/relationships/hyperlink" Target="https://erasmusintern.org/" TargetMode="External"/><Relationship Id="rId5" Type="http://schemas.openxmlformats.org/officeDocument/2006/relationships/hyperlink" Target="http://globalplacement.com/en/home" TargetMode="External"/><Relationship Id="rId6" Type="http://schemas.openxmlformats.org/officeDocument/2006/relationships/image" Target="../media/image4.jpeg"/><Relationship Id="rId7" Type="http://schemas.openxmlformats.org/officeDocument/2006/relationships/image" Target="../media/image8.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erasmus.sdu.edu.t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ec.europa.eu/programmes/erasmus-plus/tools/distance_en.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4.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erasmus.sdu.edu.tr/tr/kurumsal/sikca-sorulan-sorular-13644s.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erasmus@sdu.edu.tr" TargetMode="External"/><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s://erasmus.sdu.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32656"/>
            <a:ext cx="1979712" cy="197971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7" name="İçerik Yer Tutucusu 4"/>
          <p:cNvSpPr>
            <a:spLocks noGrp="1"/>
          </p:cNvSpPr>
          <p:nvPr>
            <p:ph idx="1"/>
          </p:nvPr>
        </p:nvSpPr>
        <p:spPr>
          <a:xfrm>
            <a:off x="-481235" y="2312368"/>
            <a:ext cx="4885382" cy="4308078"/>
          </a:xfrm>
        </p:spPr>
        <p:txBody>
          <a:bodyPr>
            <a:normAutofit/>
          </a:bodyPr>
          <a:lstStyle/>
          <a:p>
            <a:pPr marL="0" indent="0" algn="ctr">
              <a:buNone/>
            </a:pPr>
            <a:endParaRPr lang="tr-TR" sz="2800" dirty="0"/>
          </a:p>
          <a:p>
            <a:pPr marL="0" indent="0" algn="ctr">
              <a:buNone/>
            </a:pPr>
            <a:endParaRPr lang="tr-TR" sz="2800" dirty="0"/>
          </a:p>
          <a:p>
            <a:pPr marL="0" indent="0" algn="ctr">
              <a:buNone/>
            </a:pPr>
            <a:r>
              <a:rPr lang="tr-TR" sz="2800" b="1" dirty="0"/>
              <a:t>ERASMUS+ </a:t>
            </a:r>
          </a:p>
          <a:p>
            <a:pPr marL="0" indent="0" algn="ctr">
              <a:buNone/>
            </a:pPr>
            <a:r>
              <a:rPr lang="tr-TR" sz="2800" b="1" dirty="0"/>
              <a:t>BİLGİLENDİRME </a:t>
            </a:r>
          </a:p>
          <a:p>
            <a:pPr marL="0" indent="0" algn="ctr">
              <a:buNone/>
            </a:pPr>
            <a:r>
              <a:rPr lang="tr-TR" sz="2800" b="1" dirty="0" smtClean="0"/>
              <a:t>TOPLANTISI</a:t>
            </a:r>
          </a:p>
          <a:p>
            <a:pPr marL="0" indent="0" algn="ctr">
              <a:buNone/>
            </a:pPr>
            <a:r>
              <a:rPr lang="tr-TR" sz="1800" dirty="0" smtClean="0"/>
              <a:t>2024-2025 </a:t>
            </a:r>
          </a:p>
          <a:p>
            <a:pPr marL="0" indent="0" algn="ctr">
              <a:buNone/>
            </a:pPr>
            <a:r>
              <a:rPr lang="tr-TR" sz="1800" dirty="0" smtClean="0"/>
              <a:t>Eğitim-Öğretim </a:t>
            </a:r>
          </a:p>
          <a:p>
            <a:pPr marL="0" indent="0" algn="ctr">
              <a:buNone/>
            </a:pPr>
            <a:r>
              <a:rPr lang="tr-TR" sz="1800" dirty="0" smtClean="0"/>
              <a:t>Yılı</a:t>
            </a:r>
            <a:endParaRPr lang="tr-TR" sz="1800" dirty="0"/>
          </a:p>
        </p:txBody>
      </p:sp>
    </p:spTree>
    <p:extLst>
      <p:ext uri="{BB962C8B-B14F-4D97-AF65-F5344CB8AC3E}">
        <p14:creationId xmlns:p14="http://schemas.microsoft.com/office/powerpoint/2010/main" val="365259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562074"/>
          </a:xfrm>
        </p:spPr>
        <p:txBody>
          <a:bodyPr>
            <a:normAutofit/>
          </a:bodyPr>
          <a:lstStyle/>
          <a:p>
            <a:r>
              <a:rPr lang="tr-TR" sz="2800" dirty="0"/>
              <a:t>KA171 </a:t>
            </a:r>
            <a:r>
              <a:rPr lang="tr-TR" sz="2800" dirty="0" smtClean="0"/>
              <a:t>2024 </a:t>
            </a:r>
            <a:r>
              <a:rPr lang="tr-TR" sz="2800" dirty="0"/>
              <a:t>Projesi Öğrenci Kontenjanları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5075314"/>
              </p:ext>
            </p:extLst>
          </p:nvPr>
        </p:nvGraphicFramePr>
        <p:xfrm>
          <a:off x="458425" y="1124749"/>
          <a:ext cx="8578072" cy="4932420"/>
        </p:xfrm>
        <a:graphic>
          <a:graphicData uri="http://schemas.openxmlformats.org/drawingml/2006/table">
            <a:tbl>
              <a:tblPr firstRow="1" bandRow="1">
                <a:tableStyleId>{5C22544A-7EE6-4342-B048-85BDC9FD1C3A}</a:tableStyleId>
              </a:tblPr>
              <a:tblGrid>
                <a:gridCol w="590052">
                  <a:extLst>
                    <a:ext uri="{9D8B030D-6E8A-4147-A177-3AD203B41FA5}">
                      <a16:colId xmlns:a16="http://schemas.microsoft.com/office/drawing/2014/main" xmlns="" val="2252423832"/>
                    </a:ext>
                  </a:extLst>
                </a:gridCol>
                <a:gridCol w="508250">
                  <a:extLst>
                    <a:ext uri="{9D8B030D-6E8A-4147-A177-3AD203B41FA5}">
                      <a16:colId xmlns:a16="http://schemas.microsoft.com/office/drawing/2014/main" xmlns="" val="3107896644"/>
                    </a:ext>
                  </a:extLst>
                </a:gridCol>
                <a:gridCol w="798679">
                  <a:extLst>
                    <a:ext uri="{9D8B030D-6E8A-4147-A177-3AD203B41FA5}">
                      <a16:colId xmlns:a16="http://schemas.microsoft.com/office/drawing/2014/main" xmlns="" val="3720116549"/>
                    </a:ext>
                  </a:extLst>
                </a:gridCol>
                <a:gridCol w="2360610">
                  <a:extLst>
                    <a:ext uri="{9D8B030D-6E8A-4147-A177-3AD203B41FA5}">
                      <a16:colId xmlns:a16="http://schemas.microsoft.com/office/drawing/2014/main" xmlns="" val="3599829203"/>
                    </a:ext>
                  </a:extLst>
                </a:gridCol>
                <a:gridCol w="2088232">
                  <a:extLst>
                    <a:ext uri="{9D8B030D-6E8A-4147-A177-3AD203B41FA5}">
                      <a16:colId xmlns:a16="http://schemas.microsoft.com/office/drawing/2014/main" xmlns="" val="3922995597"/>
                    </a:ext>
                  </a:extLst>
                </a:gridCol>
                <a:gridCol w="1440160">
                  <a:extLst>
                    <a:ext uri="{9D8B030D-6E8A-4147-A177-3AD203B41FA5}">
                      <a16:colId xmlns:a16="http://schemas.microsoft.com/office/drawing/2014/main" xmlns="" val="3169629437"/>
                    </a:ext>
                  </a:extLst>
                </a:gridCol>
                <a:gridCol w="792089">
                  <a:extLst>
                    <a:ext uri="{9D8B030D-6E8A-4147-A177-3AD203B41FA5}">
                      <a16:colId xmlns:a16="http://schemas.microsoft.com/office/drawing/2014/main" xmlns="" val="1295918596"/>
                    </a:ext>
                  </a:extLst>
                </a:gridCol>
              </a:tblGrid>
              <a:tr h="288027">
                <a:tc gridSpan="7">
                  <a:txBody>
                    <a:bodyPr/>
                    <a:lstStyle/>
                    <a:p>
                      <a:pPr algn="ctr">
                        <a:lnSpc>
                          <a:spcPct val="115000"/>
                        </a:lnSpc>
                        <a:spcAft>
                          <a:spcPts val="1000"/>
                        </a:spcAft>
                      </a:pPr>
                      <a:r>
                        <a:rPr lang="tr-TR" sz="1000" dirty="0" smtClean="0">
                          <a:effectLst/>
                        </a:rPr>
                        <a:t>2024 Yılı KA171 Projeleri Kapsamında Tahsis Edilen Giden Öğrenci Kontenjanları (2024– 2027)</a:t>
                      </a:r>
                      <a:endParaRPr lang="tr-TR" sz="1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2474600515"/>
                  </a:ext>
                </a:extLst>
              </a:tr>
              <a:tr h="203245">
                <a:tc>
                  <a:txBody>
                    <a:bodyPr/>
                    <a:lstStyle/>
                    <a:p>
                      <a:r>
                        <a:rPr lang="tr-TR" sz="800" dirty="0" smtClean="0">
                          <a:solidFill>
                            <a:schemeClr val="bg1"/>
                          </a:solidFill>
                        </a:rPr>
                        <a:t>Bölge</a:t>
                      </a:r>
                      <a:r>
                        <a:rPr lang="tr-TR" sz="800" baseline="0" dirty="0" smtClean="0">
                          <a:solidFill>
                            <a:schemeClr val="bg1"/>
                          </a:solidFill>
                        </a:rPr>
                        <a:t> </a:t>
                      </a:r>
                      <a:endParaRPr lang="tr-TR" sz="800" dirty="0">
                        <a:solidFill>
                          <a:schemeClr val="bg1"/>
                        </a:solidFill>
                      </a:endParaRPr>
                    </a:p>
                  </a:txBody>
                  <a:tcPr>
                    <a:solidFill>
                      <a:schemeClr val="accent1"/>
                    </a:solidFill>
                  </a:tcPr>
                </a:tc>
                <a:tc>
                  <a:txBody>
                    <a:bodyPr/>
                    <a:lstStyle/>
                    <a:p>
                      <a:r>
                        <a:rPr lang="tr-TR" sz="800" dirty="0" smtClean="0"/>
                        <a:t>Sayı</a:t>
                      </a:r>
                      <a:endParaRPr lang="tr-TR" sz="800" dirty="0"/>
                    </a:p>
                  </a:txBody>
                  <a:tcPr/>
                </a:tc>
                <a:tc>
                  <a:txBody>
                    <a:bodyPr/>
                    <a:lstStyle/>
                    <a:p>
                      <a:r>
                        <a:rPr lang="tr-TR" sz="800" dirty="0" smtClean="0"/>
                        <a:t>Ülke </a:t>
                      </a:r>
                      <a:endParaRPr lang="tr-TR" sz="800" dirty="0"/>
                    </a:p>
                  </a:txBody>
                  <a:tcPr/>
                </a:tc>
                <a:tc>
                  <a:txBody>
                    <a:bodyPr/>
                    <a:lstStyle/>
                    <a:p>
                      <a:r>
                        <a:rPr lang="tr-TR" sz="800" dirty="0" smtClean="0"/>
                        <a:t>Bölüm</a:t>
                      </a:r>
                      <a:endParaRPr lang="tr-TR" sz="800" dirty="0"/>
                    </a:p>
                  </a:txBody>
                  <a:tcPr/>
                </a:tc>
                <a:tc>
                  <a:txBody>
                    <a:bodyPr/>
                    <a:lstStyle/>
                    <a:p>
                      <a:r>
                        <a:rPr lang="tr-TR" sz="800" dirty="0" smtClean="0"/>
                        <a:t>Üniversite</a:t>
                      </a:r>
                      <a:r>
                        <a:rPr lang="tr-TR" sz="800" baseline="0" dirty="0" smtClean="0"/>
                        <a:t> adı</a:t>
                      </a:r>
                      <a:endParaRPr lang="tr-TR" sz="800" dirty="0"/>
                    </a:p>
                  </a:txBody>
                  <a:tcPr/>
                </a:tc>
                <a:tc>
                  <a:txBody>
                    <a:bodyPr/>
                    <a:lstStyle/>
                    <a:p>
                      <a:r>
                        <a:rPr lang="tr-TR" sz="800" dirty="0" smtClean="0"/>
                        <a:t>Düzey </a:t>
                      </a:r>
                      <a:endParaRPr lang="tr-TR" sz="800" dirty="0"/>
                    </a:p>
                  </a:txBody>
                  <a:tcPr/>
                </a:tc>
                <a:tc>
                  <a:txBody>
                    <a:bodyPr/>
                    <a:lstStyle/>
                    <a:p>
                      <a:r>
                        <a:rPr lang="tr-TR" sz="800" dirty="0" smtClean="0"/>
                        <a:t>Kontenjan</a:t>
                      </a:r>
                      <a:endParaRPr lang="tr-TR" sz="800" dirty="0"/>
                    </a:p>
                  </a:txBody>
                  <a:tcPr/>
                </a:tc>
                <a:extLst>
                  <a:ext uri="{0D108BD9-81ED-4DB2-BD59-A6C34878D82A}">
                    <a16:rowId xmlns:a16="http://schemas.microsoft.com/office/drawing/2014/main" xmlns="" val="793111791"/>
                  </a:ext>
                </a:extLst>
              </a:tr>
              <a:tr h="203245">
                <a:tc rowSpan="2">
                  <a:txBody>
                    <a:bodyPr/>
                    <a:lstStyle/>
                    <a:p>
                      <a:r>
                        <a:rPr lang="tr-TR" sz="800" dirty="0" smtClean="0">
                          <a:solidFill>
                            <a:schemeClr val="bg1"/>
                          </a:solidFill>
                        </a:rPr>
                        <a:t>Bölge</a:t>
                      </a:r>
                      <a:r>
                        <a:rPr lang="tr-TR" sz="800" baseline="0" dirty="0" smtClean="0">
                          <a:solidFill>
                            <a:schemeClr val="bg1"/>
                          </a:solidFill>
                        </a:rPr>
                        <a:t> 1 </a:t>
                      </a:r>
                      <a:endParaRPr lang="tr-TR" sz="800" dirty="0">
                        <a:solidFill>
                          <a:schemeClr val="bg1"/>
                        </a:solidFill>
                      </a:endParaRPr>
                    </a:p>
                  </a:txBody>
                  <a:tcPr>
                    <a:solidFill>
                      <a:schemeClr val="accent1"/>
                    </a:solidFill>
                  </a:tcPr>
                </a:tc>
                <a:tc>
                  <a:txBody>
                    <a:bodyPr/>
                    <a:lstStyle/>
                    <a:p>
                      <a:r>
                        <a:rPr lang="tr-TR" sz="800" dirty="0" smtClean="0"/>
                        <a:t>1</a:t>
                      </a:r>
                      <a:endParaRPr lang="tr-TR" sz="800" dirty="0"/>
                    </a:p>
                  </a:txBody>
                  <a:tcPr/>
                </a:tc>
                <a:tc rowSpan="2">
                  <a:txBody>
                    <a:bodyPr/>
                    <a:lstStyle/>
                    <a:p>
                      <a:r>
                        <a:rPr lang="tr-TR" sz="800" dirty="0" smtClean="0"/>
                        <a:t>Arnavutluk</a:t>
                      </a:r>
                      <a:endParaRPr lang="tr-TR" sz="800" dirty="0"/>
                    </a:p>
                  </a:txBody>
                  <a:tcPr/>
                </a:tc>
                <a:tc>
                  <a:txBody>
                    <a:bodyPr/>
                    <a:lstStyle/>
                    <a:p>
                      <a:r>
                        <a:rPr lang="tr-TR" sz="800" dirty="0" smtClean="0"/>
                        <a:t>Arkeoloji</a:t>
                      </a:r>
                      <a:endParaRPr lang="tr-TR" sz="800" dirty="0"/>
                    </a:p>
                  </a:txBody>
                  <a:tcPr/>
                </a:tc>
                <a:tc>
                  <a:txBody>
                    <a:bodyPr/>
                    <a:lstStyle/>
                    <a:p>
                      <a:r>
                        <a:rPr lang="tr-TR" sz="800" dirty="0" smtClean="0"/>
                        <a:t>Tiran</a:t>
                      </a:r>
                      <a:r>
                        <a:rPr lang="tr-TR" sz="800" baseline="0" dirty="0" smtClean="0"/>
                        <a:t> Üniversitesi</a:t>
                      </a:r>
                      <a:endParaRPr lang="tr-TR" sz="800" dirty="0"/>
                    </a:p>
                  </a:txBody>
                  <a:tcPr/>
                </a:tc>
                <a:tc>
                  <a:txBody>
                    <a:bodyPr/>
                    <a:lstStyle/>
                    <a:p>
                      <a:r>
                        <a:rPr lang="tr-TR" sz="800" dirty="0" smtClean="0"/>
                        <a:t>Lisans, Yüksek Lisans,</a:t>
                      </a:r>
                      <a:r>
                        <a:rPr lang="tr-TR" sz="800" baseline="0" dirty="0" smtClean="0"/>
                        <a:t> </a:t>
                      </a:r>
                      <a:r>
                        <a:rPr lang="tr-TR" sz="800" dirty="0" smtClean="0"/>
                        <a:t>Doktora</a:t>
                      </a:r>
                      <a:endParaRPr lang="tr-TR" sz="800" dirty="0"/>
                    </a:p>
                  </a:txBody>
                  <a:tcPr/>
                </a:tc>
                <a:tc rowSpan="2">
                  <a:txBody>
                    <a:bodyPr/>
                    <a:lstStyle/>
                    <a:p>
                      <a:r>
                        <a:rPr lang="tr-TR" sz="800" dirty="0" smtClean="0"/>
                        <a:t>1</a:t>
                      </a:r>
                      <a:endParaRPr lang="tr-TR" sz="800" dirty="0"/>
                    </a:p>
                  </a:txBody>
                  <a:tcPr/>
                </a:tc>
                <a:extLst>
                  <a:ext uri="{0D108BD9-81ED-4DB2-BD59-A6C34878D82A}">
                    <a16:rowId xmlns:a16="http://schemas.microsoft.com/office/drawing/2014/main" xmlns="" val="1202040714"/>
                  </a:ext>
                </a:extLst>
              </a:tr>
              <a:tr h="203245">
                <a:tc vMerge="1">
                  <a:txBody>
                    <a:bodyPr/>
                    <a:lstStyle/>
                    <a:p>
                      <a:endParaRPr lang="tr-TR" sz="1200" dirty="0"/>
                    </a:p>
                  </a:txBody>
                  <a:tcPr/>
                </a:tc>
                <a:tc>
                  <a:txBody>
                    <a:bodyPr/>
                    <a:lstStyle/>
                    <a:p>
                      <a:r>
                        <a:rPr lang="tr-TR" sz="800" dirty="0" smtClean="0"/>
                        <a:t>2</a:t>
                      </a:r>
                      <a:endParaRPr lang="tr-TR" sz="800" dirty="0"/>
                    </a:p>
                  </a:txBody>
                  <a:tcPr/>
                </a:tc>
                <a:tc vMerge="1">
                  <a:txBody>
                    <a:bodyPr/>
                    <a:lstStyle/>
                    <a:p>
                      <a:endParaRPr lang="tr-TR" sz="1200" dirty="0"/>
                    </a:p>
                  </a:txBody>
                  <a:tcPr/>
                </a:tc>
                <a:tc>
                  <a:txBody>
                    <a:bodyPr/>
                    <a:lstStyle/>
                    <a:p>
                      <a:r>
                        <a:rPr lang="tr-TR" sz="800" dirty="0" smtClean="0"/>
                        <a:t>Finans ve Bankacılık</a:t>
                      </a:r>
                      <a:endParaRPr lang="tr-TR" sz="800" dirty="0"/>
                    </a:p>
                  </a:txBody>
                  <a:tcPr/>
                </a:tc>
                <a:tc>
                  <a:txBody>
                    <a:bodyPr/>
                    <a:lstStyle/>
                    <a:p>
                      <a:r>
                        <a:rPr lang="tr-TR" sz="800" dirty="0" smtClean="0"/>
                        <a:t>İsmail </a:t>
                      </a:r>
                      <a:r>
                        <a:rPr lang="tr-TR" sz="800" dirty="0" err="1" smtClean="0"/>
                        <a:t>Qemal</a:t>
                      </a:r>
                      <a:r>
                        <a:rPr lang="tr-TR" sz="800" dirty="0" smtClean="0"/>
                        <a:t> </a:t>
                      </a:r>
                      <a:r>
                        <a:rPr lang="tr-TR" sz="800" dirty="0" err="1" smtClean="0"/>
                        <a:t>Vlore</a:t>
                      </a:r>
                      <a:r>
                        <a:rPr lang="tr-TR" sz="800" dirty="0" smtClean="0"/>
                        <a:t> Üniversitesi</a:t>
                      </a:r>
                      <a:endParaRPr lang="tr-TR" sz="800" dirty="0"/>
                    </a:p>
                  </a:txBody>
                  <a:tcPr/>
                </a:tc>
                <a:tc>
                  <a:txBody>
                    <a:bodyPr/>
                    <a:lstStyle/>
                    <a:p>
                      <a:r>
                        <a:rPr lang="tr-TR" sz="800" dirty="0" smtClean="0"/>
                        <a:t>Lisans,</a:t>
                      </a:r>
                      <a:r>
                        <a:rPr lang="tr-TR" sz="800" baseline="0" dirty="0" smtClean="0"/>
                        <a:t> Yüksek Lisans, Doktora</a:t>
                      </a:r>
                      <a:endParaRPr lang="tr-TR" sz="800" dirty="0"/>
                    </a:p>
                  </a:txBody>
                  <a:tcPr/>
                </a:tc>
                <a:tc vMerge="1">
                  <a:txBody>
                    <a:bodyPr/>
                    <a:lstStyle/>
                    <a:p>
                      <a:endParaRPr lang="tr-TR" sz="800" dirty="0"/>
                    </a:p>
                  </a:txBody>
                  <a:tcPr/>
                </a:tc>
                <a:extLst>
                  <a:ext uri="{0D108BD9-81ED-4DB2-BD59-A6C34878D82A}">
                    <a16:rowId xmlns:a16="http://schemas.microsoft.com/office/drawing/2014/main" xmlns="" val="660688797"/>
                  </a:ext>
                </a:extLst>
              </a:tr>
              <a:tr h="224016">
                <a:tc rowSpan="5">
                  <a:txBody>
                    <a:bodyPr/>
                    <a:lstStyle/>
                    <a:p>
                      <a:r>
                        <a:rPr lang="tr-TR" sz="800" dirty="0" smtClean="0">
                          <a:solidFill>
                            <a:schemeClr val="bg1"/>
                          </a:solidFill>
                        </a:rPr>
                        <a:t>Bölge 2 </a:t>
                      </a:r>
                      <a:endParaRPr lang="tr-TR" sz="800" dirty="0">
                        <a:solidFill>
                          <a:schemeClr val="bg1"/>
                        </a:solidFill>
                      </a:endParaRPr>
                    </a:p>
                  </a:txBody>
                  <a:tcPr>
                    <a:solidFill>
                      <a:schemeClr val="accent1"/>
                    </a:solidFill>
                  </a:tcPr>
                </a:tc>
                <a:tc>
                  <a:txBody>
                    <a:bodyPr/>
                    <a:lstStyle/>
                    <a:p>
                      <a:r>
                        <a:rPr lang="tr-TR" sz="800" dirty="0" smtClean="0"/>
                        <a:t>3</a:t>
                      </a:r>
                      <a:endParaRPr lang="tr-TR" sz="800" dirty="0"/>
                    </a:p>
                  </a:txBody>
                  <a:tcPr/>
                </a:tc>
                <a:tc>
                  <a:txBody>
                    <a:bodyPr/>
                    <a:lstStyle/>
                    <a:p>
                      <a:r>
                        <a:rPr lang="tr-TR" sz="800" dirty="0" smtClean="0"/>
                        <a:t>Azerbaycan</a:t>
                      </a:r>
                      <a:endParaRPr lang="tr-TR" sz="800" dirty="0"/>
                    </a:p>
                  </a:txBody>
                  <a:tcPr/>
                </a:tc>
                <a:tc>
                  <a:txBody>
                    <a:bodyPr/>
                    <a:lstStyle/>
                    <a:p>
                      <a:r>
                        <a:rPr lang="tr-TR" sz="800" dirty="0" smtClean="0"/>
                        <a:t>İşletme</a:t>
                      </a:r>
                      <a:endParaRPr lang="tr-TR" sz="800" dirty="0"/>
                    </a:p>
                  </a:txBody>
                  <a:tcPr/>
                </a:tc>
                <a:tc>
                  <a:txBody>
                    <a:bodyPr/>
                    <a:lstStyle/>
                    <a:p>
                      <a:r>
                        <a:rPr lang="tr-TR" sz="800" dirty="0" smtClean="0"/>
                        <a:t>Azerbaycan Devlet İktisat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3653492172"/>
                  </a:ext>
                </a:extLst>
              </a:tr>
              <a:tr h="144016">
                <a:tc vMerge="1">
                  <a:txBody>
                    <a:bodyPr/>
                    <a:lstStyle/>
                    <a:p>
                      <a:endParaRPr lang="tr-TR" sz="1000" dirty="0"/>
                    </a:p>
                  </a:txBody>
                  <a:tcPr/>
                </a:tc>
                <a:tc rowSpan="2">
                  <a:txBody>
                    <a:bodyPr/>
                    <a:lstStyle/>
                    <a:p>
                      <a:r>
                        <a:rPr lang="tr-TR" sz="800" dirty="0" smtClean="0"/>
                        <a:t>4</a:t>
                      </a:r>
                      <a:endParaRPr lang="tr-TR" sz="800" dirty="0"/>
                    </a:p>
                  </a:txBody>
                  <a:tcPr/>
                </a:tc>
                <a:tc rowSpan="3">
                  <a:txBody>
                    <a:bodyPr/>
                    <a:lstStyle/>
                    <a:p>
                      <a:r>
                        <a:rPr lang="tr-TR" sz="800" dirty="0" smtClean="0"/>
                        <a:t>Gürcistan </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İşletme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err="1" smtClean="0"/>
                        <a:t>Telavi</a:t>
                      </a:r>
                      <a:r>
                        <a:rPr lang="tr-TR" sz="800" dirty="0" smtClean="0"/>
                        <a:t> </a:t>
                      </a:r>
                      <a:r>
                        <a:rPr lang="tr-TR" sz="800" dirty="0" err="1" smtClean="0"/>
                        <a:t>Iakob</a:t>
                      </a:r>
                      <a:r>
                        <a:rPr lang="tr-TR" sz="800" dirty="0" smtClean="0"/>
                        <a:t> </a:t>
                      </a:r>
                      <a:r>
                        <a:rPr lang="tr-TR" sz="800" dirty="0" err="1" smtClean="0"/>
                        <a:t>Gogesbashvili</a:t>
                      </a:r>
                      <a:r>
                        <a:rPr lang="tr-TR" sz="800" dirty="0" smtClean="0"/>
                        <a:t> </a:t>
                      </a:r>
                      <a:r>
                        <a:rPr lang="tr-TR" sz="800" dirty="0" err="1" smtClean="0"/>
                        <a:t>State</a:t>
                      </a:r>
                      <a:r>
                        <a:rPr lang="tr-TR" sz="800" dirty="0" smtClean="0"/>
                        <a:t> </a:t>
                      </a:r>
                      <a:r>
                        <a:rPr lang="tr-TR" sz="800" dirty="0" err="1" smtClean="0"/>
                        <a:t>University</a:t>
                      </a:r>
                      <a:endParaRPr lang="tr-TR" sz="800" dirty="0" smtClean="0"/>
                    </a:p>
                  </a:txBody>
                  <a:tcPr/>
                </a:tc>
                <a:tc rowSpan="3">
                  <a:txBody>
                    <a:bodyPr/>
                    <a:lstStyle/>
                    <a:p>
                      <a:r>
                        <a:rPr lang="tr-TR" sz="800" dirty="0" smtClean="0"/>
                        <a:t>Doktora</a:t>
                      </a:r>
                      <a:endParaRPr lang="tr-TR" sz="800" dirty="0"/>
                    </a:p>
                    <a:p>
                      <a:endParaRPr lang="tr-TR" sz="800" dirty="0"/>
                    </a:p>
                  </a:txBody>
                  <a:tcPr/>
                </a:tc>
                <a:tc rowSpan="3">
                  <a:txBody>
                    <a:bodyPr/>
                    <a:lstStyle/>
                    <a:p>
                      <a:r>
                        <a:rPr lang="tr-TR" sz="800" dirty="0" smtClean="0"/>
                        <a:t>1</a:t>
                      </a:r>
                      <a:endParaRPr lang="tr-TR" sz="800" dirty="0"/>
                    </a:p>
                    <a:p>
                      <a:endParaRPr lang="tr-TR" sz="800" dirty="0"/>
                    </a:p>
                  </a:txBody>
                  <a:tcPr/>
                </a:tc>
                <a:extLst>
                  <a:ext uri="{0D108BD9-81ED-4DB2-BD59-A6C34878D82A}">
                    <a16:rowId xmlns:a16="http://schemas.microsoft.com/office/drawing/2014/main" xmlns="" val="3999395214"/>
                  </a:ext>
                </a:extLst>
              </a:tr>
              <a:tr h="0">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smtClean="0"/>
                        <a:t>İnsan Kaynakları Yönetimi</a:t>
                      </a:r>
                      <a:r>
                        <a:rPr lang="tr-TR" sz="800" baseline="0" dirty="0" smtClean="0"/>
                        <a:t> </a:t>
                      </a:r>
                      <a:endParaRPr lang="tr-TR" sz="800" dirty="0"/>
                    </a:p>
                  </a:txBody>
                  <a:tcPr/>
                </a:tc>
                <a:tc rowSpan="2">
                  <a:txBody>
                    <a:bodyPr/>
                    <a:lstStyle/>
                    <a:p>
                      <a:r>
                        <a:rPr lang="tr-TR" sz="800" dirty="0" smtClean="0"/>
                        <a:t>Georgia Üniversitesi</a:t>
                      </a:r>
                      <a:endParaRPr lang="tr-TR" sz="800" dirty="0"/>
                    </a:p>
                  </a:txBody>
                  <a:tcPr/>
                </a:tc>
                <a:tc vMerge="1">
                  <a:txBody>
                    <a:bodyPr/>
                    <a:lstStyle/>
                    <a:p>
                      <a:endParaRPr lang="tr-TR"/>
                    </a:p>
                  </a:txBody>
                  <a:tcPr/>
                </a:tc>
                <a:tc vMerge="1">
                  <a:txBody>
                    <a:bodyPr/>
                    <a:lstStyle/>
                    <a:p>
                      <a:endParaRPr lang="tr-TR"/>
                    </a:p>
                  </a:txBody>
                  <a:tcPr/>
                </a:tc>
              </a:tr>
              <a:tr h="147568">
                <a:tc vMerge="1">
                  <a:txBody>
                    <a:bodyPr/>
                    <a:lstStyle/>
                    <a:p>
                      <a:endParaRPr lang="tr-TR" sz="1000" dirty="0"/>
                    </a:p>
                  </a:txBody>
                  <a:tcPr/>
                </a:tc>
                <a:tc>
                  <a:txBody>
                    <a:bodyPr/>
                    <a:lstStyle/>
                    <a:p>
                      <a:r>
                        <a:rPr lang="tr-TR" sz="800" dirty="0" smtClean="0"/>
                        <a:t>5</a:t>
                      </a:r>
                      <a:endParaRPr lang="tr-TR" sz="800" dirty="0"/>
                    </a:p>
                  </a:txBody>
                  <a:tcPr/>
                </a:tc>
                <a:tc vMerge="1">
                  <a:txBody>
                    <a:bodyPr/>
                    <a:lstStyle/>
                    <a:p>
                      <a:endParaRPr lang="tr-TR" sz="1200" dirty="0"/>
                    </a:p>
                  </a:txBody>
                  <a:tcPr/>
                </a:tc>
                <a:tc vMerge="1">
                  <a:txBody>
                    <a:bodyPr/>
                    <a:lstStyle/>
                    <a:p>
                      <a:endParaRPr lang="tr-TR" sz="800" dirty="0"/>
                    </a:p>
                  </a:txBody>
                  <a:tcPr/>
                </a:tc>
                <a:tc vMerge="1">
                  <a:txBody>
                    <a:bodyPr/>
                    <a:lstStyle/>
                    <a:p>
                      <a:endParaRPr lang="tr-TR" sz="800" dirty="0"/>
                    </a:p>
                  </a:txBody>
                  <a:tcPr/>
                </a:tc>
                <a:tc vMerge="1">
                  <a:txBody>
                    <a:bodyPr/>
                    <a:lstStyle/>
                    <a:p>
                      <a:endParaRPr lang="tr-TR" sz="1000" dirty="0"/>
                    </a:p>
                  </a:txBody>
                  <a:tcPr/>
                </a:tc>
                <a:tc vMerge="1">
                  <a:txBody>
                    <a:bodyPr/>
                    <a:lstStyle/>
                    <a:p>
                      <a:endParaRPr lang="tr-TR" sz="1000" dirty="0"/>
                    </a:p>
                  </a:txBody>
                  <a:tcPr/>
                </a:tc>
                <a:extLst>
                  <a:ext uri="{0D108BD9-81ED-4DB2-BD59-A6C34878D82A}">
                    <a16:rowId xmlns:a16="http://schemas.microsoft.com/office/drawing/2014/main" xmlns="" val="3913385126"/>
                  </a:ext>
                </a:extLst>
              </a:tr>
              <a:tr h="222240">
                <a:tc vMerge="1">
                  <a:txBody>
                    <a:bodyPr/>
                    <a:lstStyle/>
                    <a:p>
                      <a:endParaRPr lang="tr-TR" sz="1000" dirty="0"/>
                    </a:p>
                  </a:txBody>
                  <a:tcPr/>
                </a:tc>
                <a:tc>
                  <a:txBody>
                    <a:bodyPr/>
                    <a:lstStyle/>
                    <a:p>
                      <a:r>
                        <a:rPr lang="tr-TR" sz="800" dirty="0" smtClean="0"/>
                        <a:t>6</a:t>
                      </a:r>
                      <a:endParaRPr lang="tr-TR" sz="800" dirty="0"/>
                    </a:p>
                  </a:txBody>
                  <a:tcPr/>
                </a:tc>
                <a:tc>
                  <a:txBody>
                    <a:bodyPr/>
                    <a:lstStyle/>
                    <a:p>
                      <a:r>
                        <a:rPr lang="tr-TR" sz="800" dirty="0" smtClean="0"/>
                        <a:t>Ukrayna</a:t>
                      </a:r>
                      <a:endParaRPr lang="tr-TR" sz="800" dirty="0"/>
                    </a:p>
                  </a:txBody>
                  <a:tcPr/>
                </a:tc>
                <a:tc>
                  <a:txBody>
                    <a:bodyPr/>
                    <a:lstStyle/>
                    <a:p>
                      <a:r>
                        <a:rPr lang="tr-TR" sz="800" dirty="0" err="1" smtClean="0"/>
                        <a:t>Zhytomyr</a:t>
                      </a:r>
                      <a:r>
                        <a:rPr lang="tr-TR" sz="800" dirty="0" smtClean="0"/>
                        <a:t> </a:t>
                      </a:r>
                      <a:r>
                        <a:rPr lang="tr-TR" sz="800" dirty="0" err="1" smtClean="0"/>
                        <a:t>Polytechnic</a:t>
                      </a:r>
                      <a:r>
                        <a:rPr lang="tr-TR" sz="800" dirty="0" smtClean="0"/>
                        <a:t> </a:t>
                      </a:r>
                      <a:r>
                        <a:rPr lang="tr-TR" sz="800" dirty="0" err="1" smtClean="0"/>
                        <a:t>State</a:t>
                      </a:r>
                      <a:r>
                        <a:rPr lang="tr-TR" sz="800" dirty="0" smtClean="0"/>
                        <a:t> </a:t>
                      </a:r>
                      <a:r>
                        <a:rPr lang="tr-TR" sz="800" dirty="0" err="1" smtClean="0"/>
                        <a:t>University</a:t>
                      </a:r>
                      <a:endParaRPr lang="tr-TR" sz="800" dirty="0"/>
                    </a:p>
                  </a:txBody>
                  <a:tcPr/>
                </a:tc>
                <a:tc>
                  <a:txBody>
                    <a:bodyPr/>
                    <a:lstStyle/>
                    <a:p>
                      <a:r>
                        <a:rPr lang="tr-TR" sz="800" dirty="0" smtClean="0"/>
                        <a:t>Spor Bilimleri, Madem Mühendisliği, İktisat</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676198882"/>
                  </a:ext>
                </a:extLst>
              </a:tr>
              <a:tr h="203245">
                <a:tc rowSpan="2">
                  <a:txBody>
                    <a:bodyPr/>
                    <a:lstStyle/>
                    <a:p>
                      <a:r>
                        <a:rPr lang="tr-TR" sz="800" dirty="0" smtClean="0">
                          <a:solidFill>
                            <a:schemeClr val="bg1"/>
                          </a:solidFill>
                        </a:rPr>
                        <a:t>Bölge 3</a:t>
                      </a:r>
                      <a:endParaRPr lang="tr-TR" sz="800" dirty="0">
                        <a:solidFill>
                          <a:schemeClr val="bg1"/>
                        </a:solidFill>
                      </a:endParaRPr>
                    </a:p>
                  </a:txBody>
                  <a:tcPr>
                    <a:solidFill>
                      <a:schemeClr val="accent1"/>
                    </a:solidFill>
                  </a:tcPr>
                </a:tc>
                <a:tc>
                  <a:txBody>
                    <a:bodyPr/>
                    <a:lstStyle/>
                    <a:p>
                      <a:r>
                        <a:rPr lang="tr-TR" sz="800" dirty="0" smtClean="0"/>
                        <a:t>7</a:t>
                      </a:r>
                      <a:endParaRPr lang="tr-TR" sz="800" dirty="0"/>
                    </a:p>
                  </a:txBody>
                  <a:tcPr/>
                </a:tc>
                <a:tc>
                  <a:txBody>
                    <a:bodyPr/>
                    <a:lstStyle/>
                    <a:p>
                      <a:r>
                        <a:rPr lang="tr-TR" sz="800" dirty="0" smtClean="0"/>
                        <a:t>Cezayir</a:t>
                      </a:r>
                      <a:endParaRPr lang="tr-TR" sz="800" dirty="0"/>
                    </a:p>
                  </a:txBody>
                  <a:tcPr/>
                </a:tc>
                <a:tc>
                  <a:txBody>
                    <a:bodyPr/>
                    <a:lstStyle/>
                    <a:p>
                      <a:r>
                        <a:rPr lang="tr-TR" sz="800" dirty="0" err="1" smtClean="0"/>
                        <a:t>University</a:t>
                      </a:r>
                      <a:r>
                        <a:rPr lang="tr-TR" sz="800" dirty="0" smtClean="0"/>
                        <a:t> of </a:t>
                      </a:r>
                      <a:r>
                        <a:rPr lang="tr-TR" sz="800" dirty="0" err="1" smtClean="0"/>
                        <a:t>Tiaret</a:t>
                      </a:r>
                      <a:endParaRPr lang="tr-TR" sz="800" dirty="0"/>
                    </a:p>
                  </a:txBody>
                  <a:tcPr/>
                </a:tc>
                <a:tc>
                  <a:txBody>
                    <a:bodyPr/>
                    <a:lstStyle/>
                    <a:p>
                      <a:r>
                        <a:rPr lang="tr-TR" sz="800" dirty="0" smtClean="0"/>
                        <a:t>İnşaat Mühendisliği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735166868"/>
                  </a:ext>
                </a:extLst>
              </a:tr>
              <a:tr h="193550">
                <a:tc vMerge="1">
                  <a:txBody>
                    <a:bodyPr/>
                    <a:lstStyle/>
                    <a:p>
                      <a:endParaRPr lang="tr-TR" sz="800" dirty="0"/>
                    </a:p>
                  </a:txBody>
                  <a:tcPr/>
                </a:tc>
                <a:tc>
                  <a:txBody>
                    <a:bodyPr/>
                    <a:lstStyle/>
                    <a:p>
                      <a:r>
                        <a:rPr lang="tr-TR" sz="800" dirty="0" smtClean="0"/>
                        <a:t>8</a:t>
                      </a:r>
                      <a:endParaRPr lang="tr-TR" sz="800" dirty="0"/>
                    </a:p>
                  </a:txBody>
                  <a:tcPr/>
                </a:tc>
                <a:tc>
                  <a:txBody>
                    <a:bodyPr/>
                    <a:lstStyle/>
                    <a:p>
                      <a:r>
                        <a:rPr lang="tr-TR" sz="800" dirty="0" smtClean="0"/>
                        <a:t>Tunus</a:t>
                      </a:r>
                      <a:endParaRPr lang="tr-TR" sz="800" dirty="0"/>
                    </a:p>
                  </a:txBody>
                  <a:tcPr/>
                </a:tc>
                <a:tc>
                  <a:txBody>
                    <a:bodyPr/>
                    <a:lstStyle/>
                    <a:p>
                      <a:r>
                        <a:rPr lang="tr-TR" sz="800" dirty="0" err="1" smtClean="0"/>
                        <a:t>Kartaca</a:t>
                      </a:r>
                      <a:r>
                        <a:rPr lang="tr-TR" sz="800" dirty="0" smtClean="0"/>
                        <a:t> Üniversitesi</a:t>
                      </a:r>
                      <a:endParaRPr lang="tr-TR" sz="800" dirty="0"/>
                    </a:p>
                  </a:txBody>
                  <a:tcPr/>
                </a:tc>
                <a:tc>
                  <a:txBody>
                    <a:bodyPr/>
                    <a:lstStyle/>
                    <a:p>
                      <a:r>
                        <a:rPr lang="tr-TR" sz="800" dirty="0" smtClean="0"/>
                        <a:t>Siyaset</a:t>
                      </a:r>
                      <a:r>
                        <a:rPr lang="tr-TR" sz="800" baseline="0" dirty="0" smtClean="0"/>
                        <a:t> Bilimi ve Kamu Yönetimi</a:t>
                      </a:r>
                      <a:endParaRPr lang="tr-TR" sz="800" dirty="0"/>
                    </a:p>
                  </a:txBody>
                  <a:tcPr/>
                </a:tc>
                <a:tc>
                  <a:txBody>
                    <a:bodyPr/>
                    <a:lstStyle/>
                    <a:p>
                      <a:r>
                        <a:rPr lang="tr-TR" sz="800" dirty="0" smtClean="0"/>
                        <a:t>Doktora</a:t>
                      </a:r>
                      <a:endParaRPr lang="tr-TR" sz="800" dirty="0"/>
                    </a:p>
                    <a:p>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3999368714"/>
                  </a:ext>
                </a:extLst>
              </a:tr>
              <a:tr h="237999">
                <a:tc>
                  <a:txBody>
                    <a:bodyPr/>
                    <a:lstStyle/>
                    <a:p>
                      <a:r>
                        <a:rPr lang="tr-TR" sz="800" dirty="0" smtClean="0">
                          <a:solidFill>
                            <a:schemeClr val="bg1"/>
                          </a:solidFill>
                        </a:rPr>
                        <a:t>Bölge 4</a:t>
                      </a:r>
                      <a:endParaRPr lang="tr-TR" sz="800" dirty="0">
                        <a:solidFill>
                          <a:schemeClr val="bg1"/>
                        </a:solidFill>
                      </a:endParaRPr>
                    </a:p>
                  </a:txBody>
                  <a:tcPr>
                    <a:solidFill>
                      <a:schemeClr val="accent1"/>
                    </a:solidFill>
                  </a:tcPr>
                </a:tc>
                <a:tc>
                  <a:txBody>
                    <a:bodyPr/>
                    <a:lstStyle/>
                    <a:p>
                      <a:r>
                        <a:rPr lang="tr-TR" sz="800" dirty="0" smtClean="0"/>
                        <a:t>9</a:t>
                      </a:r>
                      <a:endParaRPr lang="tr-TR" sz="800" dirty="0"/>
                    </a:p>
                  </a:txBody>
                  <a:tcPr/>
                </a:tc>
                <a:tc>
                  <a:txBody>
                    <a:bodyPr/>
                    <a:lstStyle/>
                    <a:p>
                      <a:r>
                        <a:rPr lang="tr-TR" sz="800" dirty="0" smtClean="0"/>
                        <a:t>Rusya</a:t>
                      </a:r>
                      <a:endParaRPr lang="tr-TR" sz="800" dirty="0"/>
                    </a:p>
                  </a:txBody>
                  <a:tcPr/>
                </a:tc>
                <a:tc>
                  <a:txBody>
                    <a:bodyPr/>
                    <a:lstStyle/>
                    <a:p>
                      <a:r>
                        <a:rPr lang="tr-TR" sz="800" dirty="0" err="1" smtClean="0"/>
                        <a:t>Penza</a:t>
                      </a:r>
                      <a:r>
                        <a:rPr lang="tr-TR" sz="800" dirty="0" smtClean="0"/>
                        <a:t> </a:t>
                      </a:r>
                      <a:r>
                        <a:rPr lang="tr-TR" sz="800" dirty="0" err="1" smtClean="0"/>
                        <a:t>State</a:t>
                      </a:r>
                      <a:r>
                        <a:rPr lang="tr-TR" sz="800" dirty="0" smtClean="0"/>
                        <a:t> </a:t>
                      </a:r>
                      <a:r>
                        <a:rPr lang="tr-TR" sz="800" dirty="0" err="1" smtClean="0"/>
                        <a:t>University</a:t>
                      </a:r>
                      <a:endParaRPr lang="tr-TR" sz="800" dirty="0"/>
                    </a:p>
                  </a:txBody>
                  <a:tcPr/>
                </a:tc>
                <a:tc>
                  <a:txBody>
                    <a:bodyPr/>
                    <a:lstStyle/>
                    <a:p>
                      <a:r>
                        <a:rPr lang="tr-TR" sz="800" dirty="0" smtClean="0"/>
                        <a:t>İnsan Kaynakları Yönetimi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Lisans, Yüksek Lisans,</a:t>
                      </a:r>
                      <a:r>
                        <a:rPr lang="tr-TR" sz="800" baseline="0" dirty="0" smtClean="0"/>
                        <a:t> </a:t>
                      </a:r>
                      <a:r>
                        <a:rPr lang="tr-TR" sz="800" dirty="0" smtClean="0"/>
                        <a:t>Doktora</a:t>
                      </a:r>
                    </a:p>
                  </a:txBody>
                  <a:tcPr/>
                </a:tc>
                <a:tc>
                  <a:txBody>
                    <a:bodyPr/>
                    <a:lstStyle/>
                    <a:p>
                      <a:r>
                        <a:rPr lang="tr-TR" sz="800" dirty="0" smtClean="0"/>
                        <a:t>1</a:t>
                      </a:r>
                      <a:endParaRPr lang="tr-TR" sz="800" dirty="0"/>
                    </a:p>
                  </a:txBody>
                  <a:tcPr/>
                </a:tc>
                <a:extLst>
                  <a:ext uri="{0D108BD9-81ED-4DB2-BD59-A6C34878D82A}">
                    <a16:rowId xmlns:a16="http://schemas.microsoft.com/office/drawing/2014/main" xmlns="" val="3288656058"/>
                  </a:ext>
                </a:extLst>
              </a:tr>
              <a:tr h="237999">
                <a:tc>
                  <a:txBody>
                    <a:bodyPr/>
                    <a:lstStyle/>
                    <a:p>
                      <a:r>
                        <a:rPr lang="tr-TR" sz="800" dirty="0" smtClean="0">
                          <a:solidFill>
                            <a:schemeClr val="bg1"/>
                          </a:solidFill>
                        </a:rPr>
                        <a:t>Bölge 5</a:t>
                      </a:r>
                      <a:endParaRPr lang="tr-TR" sz="800" dirty="0">
                        <a:solidFill>
                          <a:schemeClr val="bg1"/>
                        </a:solidFill>
                      </a:endParaRPr>
                    </a:p>
                  </a:txBody>
                  <a:tcPr>
                    <a:solidFill>
                      <a:schemeClr val="accent1"/>
                    </a:solidFill>
                  </a:tcPr>
                </a:tc>
                <a:tc>
                  <a:txBody>
                    <a:bodyPr/>
                    <a:lstStyle/>
                    <a:p>
                      <a:r>
                        <a:rPr lang="tr-TR" sz="800" dirty="0" smtClean="0"/>
                        <a:t>10</a:t>
                      </a:r>
                      <a:endParaRPr lang="tr-TR" sz="800" dirty="0"/>
                    </a:p>
                  </a:txBody>
                  <a:tcPr/>
                </a:tc>
                <a:tc>
                  <a:txBody>
                    <a:bodyPr/>
                    <a:lstStyle/>
                    <a:p>
                      <a:r>
                        <a:rPr lang="tr-TR" sz="800" dirty="0" smtClean="0"/>
                        <a:t>Bangladeş</a:t>
                      </a:r>
                      <a:endParaRPr lang="tr-TR" sz="800" dirty="0"/>
                    </a:p>
                  </a:txBody>
                  <a:tcPr/>
                </a:tc>
                <a:tc>
                  <a:txBody>
                    <a:bodyPr/>
                    <a:lstStyle/>
                    <a:p>
                      <a:r>
                        <a:rPr lang="tr-TR" sz="800" dirty="0" smtClean="0"/>
                        <a:t>International </a:t>
                      </a:r>
                      <a:r>
                        <a:rPr lang="tr-TR" sz="800" dirty="0" err="1" smtClean="0"/>
                        <a:t>Daffodil</a:t>
                      </a:r>
                      <a:r>
                        <a:rPr lang="tr-TR" sz="800" dirty="0" smtClean="0"/>
                        <a:t> </a:t>
                      </a:r>
                      <a:r>
                        <a:rPr lang="tr-TR" sz="800" dirty="0" err="1" smtClean="0"/>
                        <a:t>University</a:t>
                      </a:r>
                      <a:endParaRPr lang="tr-TR" sz="800" dirty="0"/>
                    </a:p>
                  </a:txBody>
                  <a:tcPr/>
                </a:tc>
                <a:tc>
                  <a:txBody>
                    <a:bodyPr/>
                    <a:lstStyle/>
                    <a:p>
                      <a:r>
                        <a:rPr lang="tr-TR" sz="800" dirty="0" smtClean="0"/>
                        <a:t>Spor Bilimleri, İşletme</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txBody>
                  <a:tcPr/>
                </a:tc>
                <a:tc>
                  <a:txBody>
                    <a:bodyPr/>
                    <a:lstStyle/>
                    <a:p>
                      <a:r>
                        <a:rPr lang="tr-TR" sz="800" dirty="0" smtClean="0"/>
                        <a:t>1</a:t>
                      </a:r>
                      <a:endParaRPr lang="tr-TR" sz="800" dirty="0"/>
                    </a:p>
                  </a:txBody>
                  <a:tcPr/>
                </a:tc>
                <a:extLst>
                  <a:ext uri="{0D108BD9-81ED-4DB2-BD59-A6C34878D82A}">
                    <a16:rowId xmlns:a16="http://schemas.microsoft.com/office/drawing/2014/main" xmlns="" val="1681125621"/>
                  </a:ext>
                </a:extLst>
              </a:tr>
              <a:tr h="237999">
                <a:tc rowSpan="10">
                  <a:txBody>
                    <a:bodyPr/>
                    <a:lstStyle/>
                    <a:p>
                      <a:r>
                        <a:rPr lang="tr-TR" sz="800" dirty="0" smtClean="0">
                          <a:solidFill>
                            <a:schemeClr val="bg1"/>
                          </a:solidFill>
                        </a:rPr>
                        <a:t>Bölge 6</a:t>
                      </a:r>
                      <a:endParaRPr lang="tr-TR" sz="800" dirty="0">
                        <a:solidFill>
                          <a:schemeClr val="bg1"/>
                        </a:solidFill>
                      </a:endParaRPr>
                    </a:p>
                  </a:txBody>
                  <a:tcPr>
                    <a:solidFill>
                      <a:schemeClr val="accent1"/>
                    </a:solidFill>
                  </a:tcPr>
                </a:tc>
                <a:tc>
                  <a:txBody>
                    <a:bodyPr/>
                    <a:lstStyle/>
                    <a:p>
                      <a:r>
                        <a:rPr lang="tr-TR" sz="800" dirty="0" smtClean="0"/>
                        <a:t>11</a:t>
                      </a:r>
                      <a:endParaRPr lang="tr-TR" sz="800" dirty="0"/>
                    </a:p>
                  </a:txBody>
                  <a:tcPr/>
                </a:tc>
                <a:tc>
                  <a:txBody>
                    <a:bodyPr/>
                    <a:lstStyle/>
                    <a:p>
                      <a:r>
                        <a:rPr lang="tr-TR" sz="800" dirty="0" smtClean="0"/>
                        <a:t>Etiyopya</a:t>
                      </a:r>
                      <a:endParaRPr lang="tr-TR" sz="800" dirty="0"/>
                    </a:p>
                  </a:txBody>
                  <a:tcPr/>
                </a:tc>
                <a:tc>
                  <a:txBody>
                    <a:bodyPr/>
                    <a:lstStyle/>
                    <a:p>
                      <a:r>
                        <a:rPr lang="tr-TR" sz="800" dirty="0" err="1" smtClean="0"/>
                        <a:t>Haramaya</a:t>
                      </a:r>
                      <a:r>
                        <a:rPr lang="tr-TR" sz="800" baseline="0" dirty="0" smtClean="0"/>
                        <a:t>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Siyaset</a:t>
                      </a:r>
                      <a:r>
                        <a:rPr lang="tr-TR" sz="800" baseline="0" dirty="0" smtClean="0"/>
                        <a:t> Bilimi ve Kamu Yönetimi</a:t>
                      </a:r>
                      <a:endParaRPr lang="tr-TR" sz="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txBody>
                  <a:tcPr/>
                </a:tc>
                <a:tc>
                  <a:txBody>
                    <a:bodyPr/>
                    <a:lstStyle/>
                    <a:p>
                      <a:r>
                        <a:rPr lang="tr-TR" sz="800" dirty="0" smtClean="0"/>
                        <a:t>2</a:t>
                      </a:r>
                      <a:endParaRPr lang="tr-TR" sz="800" dirty="0"/>
                    </a:p>
                  </a:txBody>
                  <a:tcPr/>
                </a:tc>
                <a:extLst>
                  <a:ext uri="{0D108BD9-81ED-4DB2-BD59-A6C34878D82A}">
                    <a16:rowId xmlns:a16="http://schemas.microsoft.com/office/drawing/2014/main" xmlns="" val="122285964"/>
                  </a:ext>
                </a:extLst>
              </a:tr>
              <a:tr h="152385">
                <a:tc vMerge="1">
                  <a:txBody>
                    <a:bodyPr/>
                    <a:lstStyle/>
                    <a:p>
                      <a:endParaRPr lang="tr-TR" sz="800" dirty="0"/>
                    </a:p>
                  </a:txBody>
                  <a:tcPr/>
                </a:tc>
                <a:tc>
                  <a:txBody>
                    <a:bodyPr/>
                    <a:lstStyle/>
                    <a:p>
                      <a:r>
                        <a:rPr lang="tr-TR" sz="800" dirty="0" smtClean="0"/>
                        <a:t>12</a:t>
                      </a:r>
                      <a:endParaRPr lang="tr-TR" sz="800" dirty="0"/>
                    </a:p>
                  </a:txBody>
                  <a:tcPr/>
                </a:tc>
                <a:tc>
                  <a:txBody>
                    <a:bodyPr/>
                    <a:lstStyle/>
                    <a:p>
                      <a:r>
                        <a:rPr lang="tr-TR" sz="800" dirty="0" smtClean="0"/>
                        <a:t>Gana</a:t>
                      </a:r>
                      <a:endParaRPr lang="tr-TR" sz="800" dirty="0"/>
                    </a:p>
                  </a:txBody>
                  <a:tcPr/>
                </a:tc>
                <a:tc>
                  <a:txBody>
                    <a:bodyPr/>
                    <a:lstStyle/>
                    <a:p>
                      <a:r>
                        <a:rPr lang="tr-TR" sz="800" dirty="0" err="1" smtClean="0"/>
                        <a:t>University</a:t>
                      </a:r>
                      <a:r>
                        <a:rPr lang="tr-TR" sz="800" dirty="0" smtClean="0"/>
                        <a:t> of </a:t>
                      </a:r>
                      <a:r>
                        <a:rPr lang="tr-TR" sz="800" dirty="0" err="1" smtClean="0"/>
                        <a:t>Ghana</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İnsan Kaynakları Yönetimi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r>
                        <a:rPr lang="tr-TR" sz="800" baseline="0" dirty="0" smtClean="0"/>
                        <a:t> </a:t>
                      </a:r>
                      <a:endParaRPr lang="tr-TR" sz="800" dirty="0" smtClean="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168037364"/>
                  </a:ext>
                </a:extLst>
              </a:tr>
              <a:tr h="202418">
                <a:tc vMerge="1">
                  <a:txBody>
                    <a:bodyPr/>
                    <a:lstStyle/>
                    <a:p>
                      <a:endParaRPr lang="tr-TR" sz="800" dirty="0"/>
                    </a:p>
                  </a:txBody>
                  <a:tcPr/>
                </a:tc>
                <a:tc rowSpan="2">
                  <a:txBody>
                    <a:bodyPr/>
                    <a:lstStyle/>
                    <a:p>
                      <a:r>
                        <a:rPr lang="tr-TR" sz="800" dirty="0" smtClean="0"/>
                        <a:t>13</a:t>
                      </a:r>
                      <a:endParaRPr lang="tr-TR" sz="800" dirty="0"/>
                    </a:p>
                  </a:txBody>
                  <a:tcPr/>
                </a:tc>
                <a:tc rowSpan="5">
                  <a:txBody>
                    <a:bodyPr/>
                    <a:lstStyle/>
                    <a:p>
                      <a:r>
                        <a:rPr lang="tr-TR" sz="800" dirty="0" smtClean="0"/>
                        <a:t>Güney Afrika</a:t>
                      </a:r>
                      <a:endParaRPr lang="tr-TR" sz="800" dirty="0"/>
                    </a:p>
                  </a:txBody>
                  <a:tcPr/>
                </a:tc>
                <a:tc>
                  <a:txBody>
                    <a:bodyPr/>
                    <a:lstStyle/>
                    <a:p>
                      <a:r>
                        <a:rPr lang="tr-TR" sz="800" dirty="0" smtClean="0"/>
                        <a:t>Güney Afrika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Siyaset</a:t>
                      </a:r>
                      <a:r>
                        <a:rPr lang="tr-TR" sz="800" baseline="0" dirty="0" smtClean="0"/>
                        <a:t> Bilimi ve Kamu Yönetimi</a:t>
                      </a:r>
                      <a:endParaRPr lang="tr-TR"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rowSpan="5">
                  <a:txBody>
                    <a:bodyPr/>
                    <a:lstStyle/>
                    <a:p>
                      <a:r>
                        <a:rPr lang="tr-TR" sz="800" dirty="0" smtClean="0"/>
                        <a:t>2</a:t>
                      </a:r>
                      <a:endParaRPr lang="tr-TR" sz="800" dirty="0"/>
                    </a:p>
                  </a:txBody>
                  <a:tcPr/>
                </a:tc>
                <a:extLst>
                  <a:ext uri="{0D108BD9-81ED-4DB2-BD59-A6C34878D82A}">
                    <a16:rowId xmlns:a16="http://schemas.microsoft.com/office/drawing/2014/main" xmlns="" val="294721914"/>
                  </a:ext>
                </a:extLst>
              </a:tr>
              <a:tr h="132862">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err="1" smtClean="0"/>
                        <a:t>University</a:t>
                      </a:r>
                      <a:r>
                        <a:rPr lang="tr-TR" sz="800" dirty="0" smtClean="0"/>
                        <a:t> of </a:t>
                      </a:r>
                      <a:r>
                        <a:rPr lang="tr-TR" sz="800" dirty="0" err="1" smtClean="0"/>
                        <a:t>Pretoria</a:t>
                      </a:r>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İnsan Kaynakları Yönetimi</a:t>
                      </a:r>
                    </a:p>
                  </a:txBody>
                  <a:tcPr/>
                </a:tc>
                <a:tc vMerge="1">
                  <a:txBody>
                    <a:bodyPr/>
                    <a:lstStyle/>
                    <a:p>
                      <a:endParaRPr lang="tr-TR"/>
                    </a:p>
                  </a:txBody>
                  <a:tcPr/>
                </a:tc>
                <a:tc vMerge="1">
                  <a:txBody>
                    <a:bodyPr/>
                    <a:lstStyle/>
                    <a:p>
                      <a:endParaRPr lang="tr-TR"/>
                    </a:p>
                  </a:txBody>
                  <a:tcPr/>
                </a:tc>
              </a:tr>
              <a:tr h="0">
                <a:tc vMerge="1">
                  <a:txBody>
                    <a:bodyPr/>
                    <a:lstStyle/>
                    <a:p>
                      <a:endParaRPr lang="tr-TR" sz="800" dirty="0"/>
                    </a:p>
                  </a:txBody>
                  <a:tcPr/>
                </a:tc>
                <a:tc rowSpan="2">
                  <a:txBody>
                    <a:bodyPr/>
                    <a:lstStyle/>
                    <a:p>
                      <a:r>
                        <a:rPr lang="tr-TR" sz="800" dirty="0" smtClean="0"/>
                        <a:t>14</a:t>
                      </a:r>
                      <a:endParaRPr lang="tr-TR" sz="800" dirty="0"/>
                    </a:p>
                  </a:txBody>
                  <a:tcPr/>
                </a:tc>
                <a:tc vMerge="1">
                  <a:txBody>
                    <a:bodyPr/>
                    <a:lstStyle/>
                    <a:p>
                      <a:endParaRPr lang="tr-TR" sz="800" dirty="0"/>
                    </a:p>
                  </a:txBody>
                  <a:tcPr/>
                </a:tc>
                <a:tc vMerge="1">
                  <a:txBody>
                    <a:bodyPr/>
                    <a:lstStyle/>
                    <a:p>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vMerge="1">
                  <a:txBody>
                    <a:bodyPr/>
                    <a:lstStyle/>
                    <a:p>
                      <a:endParaRPr lang="tr-TR" sz="800" dirty="0"/>
                    </a:p>
                  </a:txBody>
                  <a:tcPr/>
                </a:tc>
                <a:extLst>
                  <a:ext uri="{0D108BD9-81ED-4DB2-BD59-A6C34878D82A}">
                    <a16:rowId xmlns:a16="http://schemas.microsoft.com/office/drawing/2014/main" xmlns="" val="3748543401"/>
                  </a:ext>
                </a:extLst>
              </a:tr>
              <a:tr h="121159">
                <a:tc vMerge="1">
                  <a:txBody>
                    <a:bodyPr/>
                    <a:lstStyle/>
                    <a:p>
                      <a:endParaRPr lang="tr-TR"/>
                    </a:p>
                  </a:txBody>
                  <a:tcPr/>
                </a:tc>
                <a:tc vMerge="1">
                  <a:txBody>
                    <a:bodyPr/>
                    <a:lstStyle/>
                    <a:p>
                      <a:endParaRPr lang="tr-TR"/>
                    </a:p>
                  </a:txBody>
                  <a:tcPr/>
                </a:tc>
                <a:tc vMerge="1">
                  <a:txBody>
                    <a:bodyPr/>
                    <a:lstStyle/>
                    <a:p>
                      <a:endParaRPr lang="tr-TR"/>
                    </a:p>
                  </a:txBody>
                  <a:tcPr/>
                </a:tc>
                <a:tc rowSpan="2">
                  <a:txBody>
                    <a:bodyPr/>
                    <a:lstStyle/>
                    <a:p>
                      <a:r>
                        <a:rPr lang="tr-TR" sz="800" dirty="0" err="1" smtClean="0"/>
                        <a:t>University</a:t>
                      </a:r>
                      <a:r>
                        <a:rPr lang="tr-TR" sz="800" dirty="0" smtClean="0"/>
                        <a:t> of South </a:t>
                      </a:r>
                      <a:r>
                        <a:rPr lang="tr-TR" sz="800" dirty="0" err="1" smtClean="0"/>
                        <a:t>Africa</a:t>
                      </a:r>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İnsan Kaynakları Yönetimi</a:t>
                      </a:r>
                    </a:p>
                  </a:txBody>
                  <a:tcPr/>
                </a:tc>
                <a:tc vMerge="1">
                  <a:txBody>
                    <a:bodyPr/>
                    <a:lstStyle/>
                    <a:p>
                      <a:endParaRPr lang="tr-TR"/>
                    </a:p>
                  </a:txBody>
                  <a:tcPr/>
                </a:tc>
                <a:tc vMerge="1">
                  <a:txBody>
                    <a:bodyPr/>
                    <a:lstStyle/>
                    <a:p>
                      <a:endParaRPr lang="tr-TR"/>
                    </a:p>
                  </a:txBody>
                  <a:tcPr/>
                </a:tc>
              </a:tr>
              <a:tr h="133195">
                <a:tc vMerge="1">
                  <a:txBody>
                    <a:bodyPr/>
                    <a:lstStyle/>
                    <a:p>
                      <a:endParaRPr lang="tr-TR" sz="800" dirty="0"/>
                    </a:p>
                  </a:txBody>
                  <a:tcPr/>
                </a:tc>
                <a:tc>
                  <a:txBody>
                    <a:bodyPr/>
                    <a:lstStyle/>
                    <a:p>
                      <a:r>
                        <a:rPr lang="tr-TR" sz="800" dirty="0" smtClean="0"/>
                        <a:t>15</a:t>
                      </a:r>
                      <a:endParaRPr lang="tr-TR" sz="800" dirty="0"/>
                    </a:p>
                  </a:txBody>
                  <a:tcPr/>
                </a:tc>
                <a:tc vMerge="1">
                  <a:txBody>
                    <a:bodyPr/>
                    <a:lstStyle/>
                    <a:p>
                      <a:endParaRPr lang="tr-TR" sz="800" dirty="0"/>
                    </a:p>
                  </a:txBody>
                  <a:tcPr/>
                </a:tc>
                <a:tc vMerge="1">
                  <a:txBody>
                    <a:bodyPr/>
                    <a:lstStyle/>
                    <a:p>
                      <a:endParaRPr lang="tr-TR" sz="8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800" dirty="0" smtClean="0"/>
                    </a:p>
                  </a:txBody>
                  <a:tcPr/>
                </a:tc>
                <a:tc vMerge="1">
                  <a:txBody>
                    <a:bodyPr/>
                    <a:lstStyle/>
                    <a:p>
                      <a:endParaRPr lang="tr-TR" sz="800" dirty="0"/>
                    </a:p>
                  </a:txBody>
                  <a:tcPr/>
                </a:tc>
                <a:extLst>
                  <a:ext uri="{0D108BD9-81ED-4DB2-BD59-A6C34878D82A}">
                    <a16:rowId xmlns:a16="http://schemas.microsoft.com/office/drawing/2014/main" xmlns="" val="555279966"/>
                  </a:ext>
                </a:extLst>
              </a:tr>
              <a:tr h="237999">
                <a:tc vMerge="1">
                  <a:txBody>
                    <a:bodyPr/>
                    <a:lstStyle/>
                    <a:p>
                      <a:endParaRPr lang="tr-TR" sz="800" dirty="0"/>
                    </a:p>
                  </a:txBody>
                  <a:tcPr/>
                </a:tc>
                <a:tc>
                  <a:txBody>
                    <a:bodyPr/>
                    <a:lstStyle/>
                    <a:p>
                      <a:r>
                        <a:rPr lang="tr-TR" sz="800" dirty="0" smtClean="0"/>
                        <a:t>16</a:t>
                      </a:r>
                      <a:endParaRPr lang="tr-TR" sz="800" dirty="0"/>
                    </a:p>
                  </a:txBody>
                  <a:tcPr/>
                </a:tc>
                <a:tc>
                  <a:txBody>
                    <a:bodyPr/>
                    <a:lstStyle/>
                    <a:p>
                      <a:r>
                        <a:rPr lang="tr-TR" sz="800" dirty="0" smtClean="0"/>
                        <a:t>Kenya</a:t>
                      </a:r>
                      <a:endParaRPr lang="tr-TR" sz="800" dirty="0"/>
                    </a:p>
                  </a:txBody>
                  <a:tcPr/>
                </a:tc>
                <a:tc>
                  <a:txBody>
                    <a:bodyPr/>
                    <a:lstStyle/>
                    <a:p>
                      <a:r>
                        <a:rPr lang="tr-TR" sz="800" dirty="0" err="1" smtClean="0"/>
                        <a:t>Kenyatta</a:t>
                      </a:r>
                      <a:r>
                        <a:rPr lang="tr-TR" sz="800" dirty="0" smtClean="0"/>
                        <a:t> </a:t>
                      </a:r>
                      <a:r>
                        <a:rPr lang="tr-TR" sz="800" dirty="0" err="1" smtClean="0"/>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İşletme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138624155"/>
                  </a:ext>
                </a:extLst>
              </a:tr>
              <a:tr h="127446">
                <a:tc vMerge="1">
                  <a:txBody>
                    <a:bodyPr/>
                    <a:lstStyle/>
                    <a:p>
                      <a:endParaRPr lang="tr-TR" sz="800" dirty="0"/>
                    </a:p>
                  </a:txBody>
                  <a:tcPr/>
                </a:tc>
                <a:tc>
                  <a:txBody>
                    <a:bodyPr/>
                    <a:lstStyle/>
                    <a:p>
                      <a:r>
                        <a:rPr lang="tr-TR" sz="800" dirty="0" smtClean="0"/>
                        <a:t>17</a:t>
                      </a:r>
                      <a:endParaRPr lang="tr-TR" sz="800" dirty="0"/>
                    </a:p>
                  </a:txBody>
                  <a:tcPr/>
                </a:tc>
                <a:tc>
                  <a:txBody>
                    <a:bodyPr/>
                    <a:lstStyle/>
                    <a:p>
                      <a:r>
                        <a:rPr lang="tr-TR" sz="800" dirty="0" smtClean="0"/>
                        <a:t>Somali </a:t>
                      </a:r>
                      <a:endParaRPr lang="tr-TR" sz="800" dirty="0"/>
                    </a:p>
                  </a:txBody>
                  <a:tcPr/>
                </a:tc>
                <a:tc>
                  <a:txBody>
                    <a:bodyPr/>
                    <a:lstStyle/>
                    <a:p>
                      <a:r>
                        <a:rPr lang="tr-TR" sz="800" dirty="0" err="1" smtClean="0"/>
                        <a:t>Red</a:t>
                      </a:r>
                      <a:r>
                        <a:rPr lang="tr-TR" sz="800" dirty="0" smtClean="0"/>
                        <a:t> </a:t>
                      </a:r>
                      <a:r>
                        <a:rPr lang="tr-TR" sz="800" dirty="0" err="1" smtClean="0"/>
                        <a:t>Sea</a:t>
                      </a:r>
                      <a:r>
                        <a:rPr lang="tr-TR" sz="800" dirty="0" smtClean="0"/>
                        <a:t> </a:t>
                      </a:r>
                      <a:r>
                        <a:rPr lang="tr-TR" sz="800" dirty="0" err="1" smtClean="0"/>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Temel Tıp Bilimleri, Fizyoloji Ana Bilim Dalı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txBody>
                  <a:tcPr/>
                </a:tc>
                <a:tc>
                  <a:txBody>
                    <a:bodyPr/>
                    <a:lstStyle/>
                    <a:p>
                      <a:r>
                        <a:rPr lang="tr-TR" sz="800" dirty="0" smtClean="0"/>
                        <a:t>1</a:t>
                      </a:r>
                      <a:endParaRPr lang="tr-TR" sz="800" dirty="0"/>
                    </a:p>
                  </a:txBody>
                  <a:tcPr/>
                </a:tc>
                <a:extLst>
                  <a:ext uri="{0D108BD9-81ED-4DB2-BD59-A6C34878D82A}">
                    <a16:rowId xmlns:a16="http://schemas.microsoft.com/office/drawing/2014/main" xmlns="" val="3536915341"/>
                  </a:ext>
                </a:extLst>
              </a:tr>
              <a:tr h="237999">
                <a:tc vMerge="1">
                  <a:txBody>
                    <a:bodyPr/>
                    <a:lstStyle/>
                    <a:p>
                      <a:endParaRPr lang="tr-TR" sz="800" dirty="0"/>
                    </a:p>
                  </a:txBody>
                  <a:tcPr/>
                </a:tc>
                <a:tc>
                  <a:txBody>
                    <a:bodyPr/>
                    <a:lstStyle/>
                    <a:p>
                      <a:r>
                        <a:rPr lang="tr-TR" sz="800" dirty="0" smtClean="0"/>
                        <a:t>18</a:t>
                      </a:r>
                      <a:endParaRPr lang="tr-TR" sz="800" dirty="0"/>
                    </a:p>
                  </a:txBody>
                  <a:tcPr/>
                </a:tc>
                <a:tc>
                  <a:txBody>
                    <a:bodyPr/>
                    <a:lstStyle/>
                    <a:p>
                      <a:r>
                        <a:rPr lang="tr-TR" sz="800" dirty="0" smtClean="0"/>
                        <a:t>Tanzanya</a:t>
                      </a:r>
                      <a:endParaRPr lang="tr-TR" sz="800" dirty="0"/>
                    </a:p>
                  </a:txBody>
                  <a:tcPr/>
                </a:tc>
                <a:tc>
                  <a:txBody>
                    <a:bodyPr/>
                    <a:lstStyle/>
                    <a:p>
                      <a:r>
                        <a:rPr lang="tr-TR" sz="800" dirty="0" smtClean="0"/>
                        <a:t>Zanzibar </a:t>
                      </a:r>
                      <a:r>
                        <a:rPr lang="tr-TR" sz="800" dirty="0" err="1" smtClean="0"/>
                        <a:t>University</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Finans</a:t>
                      </a:r>
                      <a:r>
                        <a:rPr lang="tr-TR" sz="800" baseline="0" dirty="0" smtClean="0"/>
                        <a:t> ve Bankacılık </a:t>
                      </a:r>
                      <a:endParaRPr lang="tr-TR" sz="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txBody>
                  <a:tcPr/>
                </a:tc>
                <a:tc>
                  <a:txBody>
                    <a:bodyPr/>
                    <a:lstStyle/>
                    <a:p>
                      <a:r>
                        <a:rPr lang="tr-TR" sz="800" dirty="0" smtClean="0"/>
                        <a:t>1</a:t>
                      </a:r>
                      <a:endParaRPr lang="tr-TR" sz="800" dirty="0"/>
                    </a:p>
                  </a:txBody>
                  <a:tcPr/>
                </a:tc>
                <a:extLst>
                  <a:ext uri="{0D108BD9-81ED-4DB2-BD59-A6C34878D82A}">
                    <a16:rowId xmlns:a16="http://schemas.microsoft.com/office/drawing/2014/main" xmlns="" val="432712510"/>
                  </a:ext>
                </a:extLst>
              </a:tr>
            </a:tbl>
          </a:graphicData>
        </a:graphic>
      </p:graphicFrame>
      <p:pic>
        <p:nvPicPr>
          <p:cNvPr id="5" name="Picture 3" descr="C:\Users\Dilara\Desktop\Masaüstü 30.11.2020 - 0052h\sdu_logo.jpg">
            <a:extLst>
              <a:ext uri="{FF2B5EF4-FFF2-40B4-BE49-F238E27FC236}">
                <a16:creationId xmlns:a16="http://schemas.microsoft.com/office/drawing/2014/main" xmlns=""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92" y="108794"/>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9604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30AF17A-E134-C9BB-B252-69ED55DC91B2}"/>
              </a:ext>
            </a:extLst>
          </p:cNvPr>
          <p:cNvSpPr>
            <a:spLocks noGrp="1"/>
          </p:cNvSpPr>
          <p:nvPr>
            <p:ph type="title"/>
          </p:nvPr>
        </p:nvSpPr>
        <p:spPr>
          <a:xfrm>
            <a:off x="539552" y="-88741"/>
            <a:ext cx="8507288" cy="1143000"/>
          </a:xfrm>
        </p:spPr>
        <p:txBody>
          <a:bodyPr>
            <a:normAutofit/>
          </a:bodyPr>
          <a:lstStyle/>
          <a:p>
            <a:r>
              <a:rPr lang="tr-TR" sz="4000" dirty="0"/>
              <a:t>KA131 Konsorsiyum Projelerimiz</a:t>
            </a:r>
          </a:p>
        </p:txBody>
      </p:sp>
      <p:sp>
        <p:nvSpPr>
          <p:cNvPr id="3" name="İçerik Yer Tutucusu 2">
            <a:extLst>
              <a:ext uri="{FF2B5EF4-FFF2-40B4-BE49-F238E27FC236}">
                <a16:creationId xmlns:a16="http://schemas.microsoft.com/office/drawing/2014/main" xmlns="" id="{E0594128-FE68-A8A5-7356-FAD2B5DE7AC1}"/>
              </a:ext>
            </a:extLst>
          </p:cNvPr>
          <p:cNvSpPr>
            <a:spLocks noGrp="1"/>
          </p:cNvSpPr>
          <p:nvPr>
            <p:ph idx="1"/>
          </p:nvPr>
        </p:nvSpPr>
        <p:spPr/>
        <p:txBody>
          <a:bodyPr>
            <a:normAutofit/>
          </a:bodyPr>
          <a:lstStyle/>
          <a:p>
            <a:pPr marL="0" indent="0">
              <a:buNone/>
            </a:pPr>
            <a:r>
              <a:rPr lang="tr-TR" dirty="0"/>
              <a:t> </a:t>
            </a:r>
          </a:p>
        </p:txBody>
      </p:sp>
      <p:pic>
        <p:nvPicPr>
          <p:cNvPr id="4" name="Picture 3" descr="C:\Users\Dilara\Desktop\Masaüstü 30.11.2020 - 0052h\sdu_logo.jpg">
            <a:extLst>
              <a:ext uri="{FF2B5EF4-FFF2-40B4-BE49-F238E27FC236}">
                <a16:creationId xmlns:a16="http://schemas.microsoft.com/office/drawing/2014/main" xmlns=""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508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5">
            <a:extLst>
              <a:ext uri="{FF2B5EF4-FFF2-40B4-BE49-F238E27FC236}">
                <a16:creationId xmlns:a16="http://schemas.microsoft.com/office/drawing/2014/main" xmlns="" id="{47D7CDDC-A7EC-B720-1855-9E7861276D0E}"/>
              </a:ext>
            </a:extLst>
          </p:cNvPr>
          <p:cNvGraphicFramePr>
            <a:graphicFrameLocks noGrp="1"/>
          </p:cNvGraphicFramePr>
          <p:nvPr>
            <p:extLst>
              <p:ext uri="{D42A27DB-BD31-4B8C-83A1-F6EECF244321}">
                <p14:modId xmlns:p14="http://schemas.microsoft.com/office/powerpoint/2010/main" val="1303846744"/>
              </p:ext>
            </p:extLst>
          </p:nvPr>
        </p:nvGraphicFramePr>
        <p:xfrm>
          <a:off x="251520" y="724546"/>
          <a:ext cx="8286093" cy="5547360"/>
        </p:xfrm>
        <a:graphic>
          <a:graphicData uri="http://schemas.openxmlformats.org/drawingml/2006/table">
            <a:tbl>
              <a:tblPr firstRow="1" bandRow="1">
                <a:tableStyleId>{5C22544A-7EE6-4342-B048-85BDC9FD1C3A}</a:tableStyleId>
              </a:tblPr>
              <a:tblGrid>
                <a:gridCol w="4143045">
                  <a:extLst>
                    <a:ext uri="{9D8B030D-6E8A-4147-A177-3AD203B41FA5}">
                      <a16:colId xmlns:a16="http://schemas.microsoft.com/office/drawing/2014/main" xmlns="" val="37837542"/>
                    </a:ext>
                  </a:extLst>
                </a:gridCol>
                <a:gridCol w="2071524">
                  <a:extLst>
                    <a:ext uri="{9D8B030D-6E8A-4147-A177-3AD203B41FA5}">
                      <a16:colId xmlns:a16="http://schemas.microsoft.com/office/drawing/2014/main" xmlns="" val="745204283"/>
                    </a:ext>
                  </a:extLst>
                </a:gridCol>
                <a:gridCol w="2071524">
                  <a:extLst>
                    <a:ext uri="{9D8B030D-6E8A-4147-A177-3AD203B41FA5}">
                      <a16:colId xmlns:a16="http://schemas.microsoft.com/office/drawing/2014/main" xmlns="" val="2186405688"/>
                    </a:ext>
                  </a:extLst>
                </a:gridCol>
              </a:tblGrid>
              <a:tr h="190307">
                <a:tc>
                  <a:txBody>
                    <a:bodyPr/>
                    <a:lstStyle/>
                    <a:p>
                      <a:r>
                        <a:rPr lang="tr-TR" sz="700" dirty="0"/>
                        <a:t>Proje Adı</a:t>
                      </a:r>
                    </a:p>
                  </a:txBody>
                  <a:tcPr/>
                </a:tc>
                <a:tc gridSpan="2">
                  <a:txBody>
                    <a:bodyPr/>
                    <a:lstStyle/>
                    <a:p>
                      <a:r>
                        <a:rPr lang="tr-TR" sz="700" dirty="0"/>
                        <a:t>Alanları</a:t>
                      </a:r>
                    </a:p>
                  </a:txBody>
                  <a:tcPr/>
                </a:tc>
                <a:tc hMerge="1">
                  <a:txBody>
                    <a:bodyPr/>
                    <a:lstStyle/>
                    <a:p>
                      <a:endParaRPr lang="tr-TR"/>
                    </a:p>
                  </a:txBody>
                  <a:tcPr/>
                </a:tc>
                <a:extLst>
                  <a:ext uri="{0D108BD9-81ED-4DB2-BD59-A6C34878D82A}">
                    <a16:rowId xmlns:a16="http://schemas.microsoft.com/office/drawing/2014/main" xmlns="" val="2645320888"/>
                  </a:ext>
                </a:extLst>
              </a:tr>
              <a:tr h="190307">
                <a:tc>
                  <a:txBody>
                    <a:bodyPr/>
                    <a:lstStyle/>
                    <a:p>
                      <a:r>
                        <a:rPr lang="tr-TR" sz="700" dirty="0"/>
                        <a:t>Isparta Konsorsiyumu</a:t>
                      </a:r>
                    </a:p>
                  </a:txBody>
                  <a:tcPr/>
                </a:tc>
                <a:tc gridSpan="2">
                  <a:txBody>
                    <a:bodyPr/>
                    <a:lstStyle/>
                    <a:p>
                      <a:r>
                        <a:rPr lang="tr-TR" sz="700" dirty="0"/>
                        <a:t>Tüm Bölümler</a:t>
                      </a:r>
                    </a:p>
                  </a:txBody>
                  <a:tcPr/>
                </a:tc>
                <a:tc hMerge="1">
                  <a:txBody>
                    <a:bodyPr/>
                    <a:lstStyle/>
                    <a:p>
                      <a:endParaRPr lang="tr-TR"/>
                    </a:p>
                  </a:txBody>
                  <a:tcPr/>
                </a:tc>
                <a:extLst>
                  <a:ext uri="{0D108BD9-81ED-4DB2-BD59-A6C34878D82A}">
                    <a16:rowId xmlns:a16="http://schemas.microsoft.com/office/drawing/2014/main" xmlns="" val="3473957399"/>
                  </a:ext>
                </a:extLst>
              </a:tr>
              <a:tr h="1215036">
                <a:tc>
                  <a:txBody>
                    <a:bodyPr/>
                    <a:lstStyle/>
                    <a:p>
                      <a:r>
                        <a:rPr lang="tr-TR" sz="700" dirty="0"/>
                        <a:t>Sağlık ve Spor Konsorsiyumu</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Diş Hekimliği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Eczacılık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Sağlık Bilimleri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Spor Bilimleri Fakültesi</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Sağlık Bilimleri Enstitüsü</a:t>
                      </a:r>
                    </a:p>
                    <a:p>
                      <a:pPr marL="285750" lvl="0" indent="-285750">
                        <a:buFont typeface="Arial" panose="020B0604020202020204" pitchFamily="34" charset="0"/>
                        <a:buChar char="•"/>
                      </a:pPr>
                      <a:r>
                        <a:rPr lang="tr-TR" sz="700" b="1" kern="1200" dirty="0" err="1">
                          <a:solidFill>
                            <a:schemeClr val="dk1"/>
                          </a:solidFill>
                          <a:effectLst/>
                          <a:latin typeface="+mn-lt"/>
                          <a:ea typeface="+mn-ea"/>
                          <a:cs typeface="+mn-cs"/>
                        </a:rPr>
                        <a:t>Atayalvaç</a:t>
                      </a:r>
                      <a:r>
                        <a:rPr lang="tr-TR" sz="700" b="1" kern="1200" dirty="0">
                          <a:solidFill>
                            <a:schemeClr val="dk1"/>
                          </a:solidFill>
                          <a:effectLst/>
                          <a:latin typeface="+mn-lt"/>
                          <a:ea typeface="+mn-ea"/>
                          <a:cs typeface="+mn-cs"/>
                        </a:rPr>
                        <a:t>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Eğirdir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Isparta Sağlık Hizmetleri MYO</a:t>
                      </a:r>
                    </a:p>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Tıp Fakültesi</a:t>
                      </a:r>
                    </a:p>
                    <a:p>
                      <a:pPr marL="285750" indent="-285750">
                        <a:buFont typeface="Arial" panose="020B0604020202020204" pitchFamily="34" charset="0"/>
                        <a:buChar char="•"/>
                      </a:pPr>
                      <a:r>
                        <a:rPr lang="tr-TR" sz="700" b="1" kern="1200" dirty="0">
                          <a:solidFill>
                            <a:schemeClr val="dk1"/>
                          </a:solidFill>
                          <a:effectLst/>
                          <a:latin typeface="+mn-lt"/>
                          <a:ea typeface="+mn-ea"/>
                          <a:cs typeface="+mn-cs"/>
                        </a:rPr>
                        <a:t>İktisadi ve İdari Bilimler Fakültesi</a:t>
                      </a:r>
                    </a:p>
                    <a:p>
                      <a:pPr marL="171450" indent="-171450">
                        <a:buFont typeface="Wingdings" pitchFamily="2" charset="2"/>
                        <a:buChar char="Ø"/>
                      </a:pPr>
                      <a:r>
                        <a:rPr lang="tr-TR" sz="700" b="0" kern="1200" dirty="0">
                          <a:solidFill>
                            <a:schemeClr val="dk1"/>
                          </a:solidFill>
                          <a:effectLst/>
                          <a:latin typeface="+mn-lt"/>
                          <a:ea typeface="+mn-ea"/>
                          <a:cs typeface="+mn-cs"/>
                        </a:rPr>
                        <a:t>Sağlık Yönetimi bölümü</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Sosyal Bilimler Enstitüsü</a:t>
                      </a:r>
                    </a:p>
                    <a:p>
                      <a:pPr marL="171450" indent="-171450">
                        <a:buFont typeface="Wingdings" pitchFamily="2" charset="2"/>
                        <a:buChar char="Ø"/>
                      </a:pPr>
                      <a:r>
                        <a:rPr lang="tr-TR" sz="700" b="0" kern="1200" dirty="0">
                          <a:solidFill>
                            <a:schemeClr val="dk1"/>
                          </a:solidFill>
                          <a:effectLst/>
                          <a:latin typeface="+mn-lt"/>
                          <a:ea typeface="+mn-ea"/>
                          <a:cs typeface="+mn-cs"/>
                        </a:rPr>
                        <a:t>Sağlık Yönetimi</a:t>
                      </a:r>
                    </a:p>
                    <a:p>
                      <a:endParaRPr lang="tr-TR" sz="700" dirty="0"/>
                    </a:p>
                  </a:txBody>
                  <a:tcPr/>
                </a:tc>
                <a:extLst>
                  <a:ext uri="{0D108BD9-81ED-4DB2-BD59-A6C34878D82A}">
                    <a16:rowId xmlns:a16="http://schemas.microsoft.com/office/drawing/2014/main" xmlns="" val="3625443484"/>
                  </a:ext>
                </a:extLst>
              </a:tr>
              <a:tr h="702671">
                <a:tc>
                  <a:txBody>
                    <a:bodyPr/>
                    <a:lstStyle/>
                    <a:p>
                      <a:r>
                        <a:rPr lang="tr-TR" sz="700" dirty="0"/>
                        <a:t>Sivil Havacılık Konsorsiyumu</a:t>
                      </a:r>
                    </a:p>
                  </a:txBody>
                  <a:tcPr/>
                </a:tc>
                <a:tc>
                  <a:txBody>
                    <a:bodyPr/>
                    <a:lstStyle/>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Mühendislik Fakültesi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Bilgisayar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Elektrik-Elektronik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Mühendisliği</a:t>
                      </a:r>
                    </a:p>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Sivil Havacılık Yüksekokulu</a:t>
                      </a:r>
                    </a:p>
                  </a:txBody>
                  <a:tcPr/>
                </a:tc>
                <a:tc>
                  <a:txBody>
                    <a:bodyPr/>
                    <a:lstStyle/>
                    <a:p>
                      <a:pPr marL="285750" lvl="0" indent="-285750" algn="l" defTabSz="914400" rtl="0" eaLnBrk="1" latinLnBrk="0" hangingPunct="1">
                        <a:buFont typeface="Arial" panose="020B0604020202020204" pitchFamily="34" charset="0"/>
                        <a:buChar char="•"/>
                      </a:pPr>
                      <a:r>
                        <a:rPr lang="tr-TR" sz="700" b="1" kern="1200" dirty="0">
                          <a:solidFill>
                            <a:schemeClr val="dk1"/>
                          </a:solidFill>
                          <a:effectLst/>
                          <a:latin typeface="+mn-lt"/>
                          <a:ea typeface="+mn-ea"/>
                          <a:cs typeface="+mn-cs"/>
                        </a:rPr>
                        <a:t>Fen Bilimleri Enstitüsü</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Bilgisayar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Elektrik-Elektronik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Eğitimi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Makine Mühendisliği</a:t>
                      </a:r>
                    </a:p>
                    <a:p>
                      <a:pPr marL="171450" indent="-171450" algn="l" defTabSz="914400" rtl="0" eaLnBrk="1" latinLnBrk="0" hangingPunct="1">
                        <a:buFont typeface="Wingdings" pitchFamily="2" charset="2"/>
                        <a:buChar char="Ø"/>
                      </a:pPr>
                      <a:r>
                        <a:rPr lang="tr-TR" sz="700" b="0" kern="1200" dirty="0">
                          <a:solidFill>
                            <a:schemeClr val="dk1"/>
                          </a:solidFill>
                          <a:effectLst/>
                          <a:latin typeface="+mn-lt"/>
                          <a:ea typeface="+mn-ea"/>
                          <a:cs typeface="+mn-cs"/>
                        </a:rPr>
                        <a:t>Taşıt Teknolojileri</a:t>
                      </a:r>
                    </a:p>
                  </a:txBody>
                  <a:tcPr/>
                </a:tc>
                <a:extLst>
                  <a:ext uri="{0D108BD9-81ED-4DB2-BD59-A6C34878D82A}">
                    <a16:rowId xmlns:a16="http://schemas.microsoft.com/office/drawing/2014/main" xmlns="" val="83865998"/>
                  </a:ext>
                </a:extLst>
              </a:tr>
              <a:tr h="907617">
                <a:tc>
                  <a:txBody>
                    <a:bodyPr/>
                    <a:lstStyle/>
                    <a:p>
                      <a:r>
                        <a:rPr lang="tr-TR" sz="700" dirty="0"/>
                        <a:t>Eğitim Bilimleri Konsorsiyumu</a:t>
                      </a:r>
                    </a:p>
                  </a:txBody>
                  <a:tcPr/>
                </a:tc>
                <a:tc>
                  <a:txBody>
                    <a:bodyPr/>
                    <a:lstStyle/>
                    <a:p>
                      <a:pPr marL="171450" lvl="0" indent="-171450">
                        <a:buFont typeface="Arial" panose="020B0604020202020204" pitchFamily="34" charset="0"/>
                        <a:buChar char="•"/>
                      </a:pPr>
                      <a:r>
                        <a:rPr lang="tr-TR" sz="700" b="1" kern="1200" dirty="0">
                          <a:solidFill>
                            <a:schemeClr val="dk1"/>
                          </a:solidFill>
                          <a:effectLst/>
                          <a:latin typeface="+mn-lt"/>
                          <a:ea typeface="+mn-ea"/>
                          <a:cs typeface="+mn-cs"/>
                        </a:rPr>
                        <a:t>Eğitim Fakültesi</a:t>
                      </a:r>
                    </a:p>
                    <a:p>
                      <a:pPr marL="171450" indent="-171450">
                        <a:buFont typeface="Wingdings" pitchFamily="2" charset="2"/>
                        <a:buChar char="Ø"/>
                      </a:pPr>
                      <a:r>
                        <a:rPr lang="tr-TR" sz="700" b="0" kern="1200" dirty="0">
                          <a:solidFill>
                            <a:schemeClr val="dk1"/>
                          </a:solidFill>
                          <a:effectLst/>
                          <a:latin typeface="+mn-lt"/>
                          <a:ea typeface="+mn-ea"/>
                          <a:cs typeface="+mn-cs"/>
                        </a:rPr>
                        <a:t>Eğitim Bilimleri</a:t>
                      </a:r>
                    </a:p>
                    <a:p>
                      <a:pPr marL="171450" indent="-171450">
                        <a:buFont typeface="Wingdings" pitchFamily="2" charset="2"/>
                        <a:buChar char="Ø"/>
                      </a:pPr>
                      <a:r>
                        <a:rPr lang="tr-TR" sz="700" b="0" kern="1200" dirty="0">
                          <a:solidFill>
                            <a:schemeClr val="dk1"/>
                          </a:solidFill>
                          <a:effectLst/>
                          <a:latin typeface="+mn-lt"/>
                          <a:ea typeface="+mn-ea"/>
                          <a:cs typeface="+mn-cs"/>
                        </a:rPr>
                        <a:t>Temel Eğitim</a:t>
                      </a:r>
                    </a:p>
                    <a:p>
                      <a:pPr marL="171450" indent="-171450">
                        <a:buFont typeface="Wingdings" pitchFamily="2" charset="2"/>
                        <a:buChar char="Ø"/>
                      </a:pPr>
                      <a:r>
                        <a:rPr lang="tr-TR" sz="700" b="0" kern="1200" dirty="0">
                          <a:solidFill>
                            <a:schemeClr val="dk1"/>
                          </a:solidFill>
                          <a:effectLst/>
                          <a:latin typeface="+mn-lt"/>
                          <a:ea typeface="+mn-ea"/>
                          <a:cs typeface="+mn-cs"/>
                        </a:rPr>
                        <a:t>Özel Eğitim</a:t>
                      </a:r>
                    </a:p>
                    <a:p>
                      <a:pPr marL="171450" indent="-171450">
                        <a:buFont typeface="Wingdings" pitchFamily="2" charset="2"/>
                        <a:buChar char="Ø"/>
                      </a:pPr>
                      <a:r>
                        <a:rPr lang="tr-TR" sz="700" b="0" kern="1200" dirty="0">
                          <a:solidFill>
                            <a:schemeClr val="dk1"/>
                          </a:solidFill>
                          <a:effectLst/>
                          <a:latin typeface="+mn-lt"/>
                          <a:ea typeface="+mn-ea"/>
                          <a:cs typeface="+mn-cs"/>
                        </a:rPr>
                        <a:t>Matematik ve Fen Bilimleri</a:t>
                      </a:r>
                    </a:p>
                    <a:p>
                      <a:pPr marL="171450" indent="-171450">
                        <a:buFont typeface="Wingdings" pitchFamily="2" charset="2"/>
                        <a:buChar char="Ø"/>
                      </a:pPr>
                      <a:r>
                        <a:rPr lang="tr-TR" sz="700" b="0" kern="1200" dirty="0">
                          <a:solidFill>
                            <a:schemeClr val="dk1"/>
                          </a:solidFill>
                          <a:effectLst/>
                          <a:latin typeface="+mn-lt"/>
                          <a:ea typeface="+mn-ea"/>
                          <a:cs typeface="+mn-cs"/>
                        </a:rPr>
                        <a:t>Türkçe ve Sosyal Bilgiler</a:t>
                      </a:r>
                    </a:p>
                    <a:p>
                      <a:pPr marL="171450" indent="-171450">
                        <a:buFont typeface="Wingdings" pitchFamily="2" charset="2"/>
                        <a:buChar char="Ø"/>
                      </a:pPr>
                      <a:r>
                        <a:rPr lang="tr-TR" sz="700" b="0" kern="1200" dirty="0">
                          <a:solidFill>
                            <a:schemeClr val="dk1"/>
                          </a:solidFill>
                          <a:effectLst/>
                          <a:latin typeface="+mn-lt"/>
                          <a:ea typeface="+mn-ea"/>
                          <a:cs typeface="+mn-cs"/>
                        </a:rPr>
                        <a:t>Yabancı Diller Eğitimi</a:t>
                      </a:r>
                    </a:p>
                    <a:p>
                      <a:pPr marL="171450" indent="-171450">
                        <a:buFont typeface="Wingdings" pitchFamily="2" charset="2"/>
                        <a:buChar char="Ø"/>
                      </a:pPr>
                      <a:r>
                        <a:rPr lang="tr-TR" sz="700" b="0" kern="1200" dirty="0">
                          <a:solidFill>
                            <a:schemeClr val="dk1"/>
                          </a:solidFill>
                          <a:effectLst/>
                          <a:latin typeface="+mn-lt"/>
                          <a:ea typeface="+mn-ea"/>
                          <a:cs typeface="+mn-cs"/>
                        </a:rPr>
                        <a:t>Güzel Sanatlar Eğitimi</a:t>
                      </a:r>
                    </a:p>
                  </a:txBody>
                  <a:tcPr/>
                </a:tc>
                <a:tc>
                  <a:txBody>
                    <a:bodyPr/>
                    <a:lstStyle/>
                    <a:p>
                      <a:pPr marL="171450" lvl="0" indent="-171450">
                        <a:buFont typeface="Arial" panose="020B0604020202020204" pitchFamily="34" charset="0"/>
                        <a:buChar char="•"/>
                      </a:pPr>
                      <a:r>
                        <a:rPr lang="tr-TR" sz="700" b="1" kern="1200" dirty="0">
                          <a:solidFill>
                            <a:schemeClr val="dk1"/>
                          </a:solidFill>
                          <a:effectLst/>
                          <a:latin typeface="+mn-lt"/>
                          <a:ea typeface="+mn-ea"/>
                          <a:cs typeface="+mn-cs"/>
                        </a:rPr>
                        <a:t>Eğitim Bilimleri Enstitüsü</a:t>
                      </a:r>
                    </a:p>
                    <a:p>
                      <a:pPr marL="171450" indent="-171450">
                        <a:buFont typeface="Wingdings" pitchFamily="2" charset="2"/>
                        <a:buChar char="Ø"/>
                      </a:pPr>
                      <a:r>
                        <a:rPr lang="tr-TR" sz="700" b="0" kern="1200" dirty="0">
                          <a:solidFill>
                            <a:schemeClr val="dk1"/>
                          </a:solidFill>
                          <a:effectLst/>
                          <a:latin typeface="+mn-lt"/>
                          <a:ea typeface="+mn-ea"/>
                          <a:cs typeface="+mn-cs"/>
                        </a:rPr>
                        <a:t>Bilgisayar ve Öğretim Teknolojile</a:t>
                      </a:r>
                      <a:r>
                        <a:rPr lang="tr-TR" sz="700" kern="1200" dirty="0">
                          <a:solidFill>
                            <a:schemeClr val="dk1"/>
                          </a:solidFill>
                          <a:effectLst/>
                          <a:latin typeface="+mn-lt"/>
                          <a:ea typeface="+mn-ea"/>
                          <a:cs typeface="+mn-cs"/>
                        </a:rPr>
                        <a:t>ri</a:t>
                      </a:r>
                    </a:p>
                    <a:p>
                      <a:pPr marL="171450" indent="-171450">
                        <a:buFont typeface="Wingdings" pitchFamily="2" charset="2"/>
                        <a:buChar char="Ø"/>
                      </a:pPr>
                      <a:r>
                        <a:rPr lang="tr-TR" sz="700" kern="1200" dirty="0">
                          <a:solidFill>
                            <a:schemeClr val="dk1"/>
                          </a:solidFill>
                          <a:effectLst/>
                          <a:latin typeface="+mn-lt"/>
                          <a:ea typeface="+mn-ea"/>
                          <a:cs typeface="+mn-cs"/>
                        </a:rPr>
                        <a:t>Matematik ve Fen Bilimleri Eğitimi</a:t>
                      </a:r>
                    </a:p>
                    <a:p>
                      <a:pPr marL="171450" indent="-171450">
                        <a:buFont typeface="Wingdings" pitchFamily="2" charset="2"/>
                        <a:buChar char="Ø"/>
                      </a:pPr>
                      <a:r>
                        <a:rPr lang="tr-TR" sz="700" kern="1200" dirty="0">
                          <a:solidFill>
                            <a:schemeClr val="dk1"/>
                          </a:solidFill>
                          <a:effectLst/>
                          <a:latin typeface="+mn-lt"/>
                          <a:ea typeface="+mn-ea"/>
                          <a:cs typeface="+mn-cs"/>
                        </a:rPr>
                        <a:t>Yabancı Diller Eğitimi</a:t>
                      </a:r>
                    </a:p>
                    <a:p>
                      <a:pPr marL="171450" indent="-171450">
                        <a:buFont typeface="Wingdings" pitchFamily="2" charset="2"/>
                        <a:buChar char="Ø"/>
                      </a:pPr>
                      <a:r>
                        <a:rPr lang="tr-TR" sz="700" kern="1200" dirty="0">
                          <a:solidFill>
                            <a:schemeClr val="dk1"/>
                          </a:solidFill>
                          <a:effectLst/>
                          <a:latin typeface="+mn-lt"/>
                          <a:ea typeface="+mn-ea"/>
                          <a:cs typeface="+mn-cs"/>
                        </a:rPr>
                        <a:t>Eğitim Bilimleri</a:t>
                      </a:r>
                    </a:p>
                    <a:p>
                      <a:pPr marL="171450" indent="-171450">
                        <a:buFont typeface="Wingdings" pitchFamily="2" charset="2"/>
                        <a:buChar char="Ø"/>
                      </a:pPr>
                      <a:r>
                        <a:rPr lang="tr-TR" sz="700" kern="1200" dirty="0">
                          <a:solidFill>
                            <a:schemeClr val="dk1"/>
                          </a:solidFill>
                          <a:effectLst/>
                          <a:latin typeface="+mn-lt"/>
                          <a:ea typeface="+mn-ea"/>
                          <a:cs typeface="+mn-cs"/>
                        </a:rPr>
                        <a:t>Türkçe ve Sosyal Bilimler Eğitimi</a:t>
                      </a:r>
                    </a:p>
                  </a:txBody>
                  <a:tcPr/>
                </a:tc>
                <a:extLst>
                  <a:ext uri="{0D108BD9-81ED-4DB2-BD59-A6C34878D82A}">
                    <a16:rowId xmlns:a16="http://schemas.microsoft.com/office/drawing/2014/main" xmlns="" val="3998833804"/>
                  </a:ext>
                </a:extLst>
              </a:tr>
              <a:tr h="1624928">
                <a:tc>
                  <a:txBody>
                    <a:bodyPr/>
                    <a:lstStyle/>
                    <a:p>
                      <a:r>
                        <a:rPr lang="tr-TR" sz="700" dirty="0"/>
                        <a:t>İktisadi ve İdari Bilimler Konsorsiyumu</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İktisadi ve İdari Bilimler Fakültesi</a:t>
                      </a:r>
                    </a:p>
                    <a:p>
                      <a:pPr marL="285750" indent="-285750">
                        <a:buFont typeface="Wingdings" pitchFamily="2" charset="2"/>
                        <a:buChar char="Ø"/>
                      </a:pPr>
                      <a:r>
                        <a:rPr lang="tr-TR" sz="700" b="0" kern="1200" dirty="0">
                          <a:solidFill>
                            <a:schemeClr val="dk1"/>
                          </a:solidFill>
                          <a:effectLst/>
                          <a:latin typeface="+mn-lt"/>
                          <a:ea typeface="+mn-ea"/>
                          <a:cs typeface="+mn-cs"/>
                        </a:rPr>
                        <a:t>Çalışma Ekonomisi ve Endüstri İlişkileri</a:t>
                      </a:r>
                    </a:p>
                    <a:p>
                      <a:pPr marL="285750" indent="-285750">
                        <a:buFont typeface="Wingdings" pitchFamily="2" charset="2"/>
                        <a:buChar char="Ø"/>
                      </a:pPr>
                      <a:r>
                        <a:rPr lang="tr-TR" sz="700" b="0" kern="1200" dirty="0">
                          <a:solidFill>
                            <a:schemeClr val="dk1"/>
                          </a:solidFill>
                          <a:effectLst/>
                          <a:latin typeface="+mn-lt"/>
                          <a:ea typeface="+mn-ea"/>
                          <a:cs typeface="+mn-cs"/>
                        </a:rPr>
                        <a:t>Ekonometri</a:t>
                      </a:r>
                    </a:p>
                    <a:p>
                      <a:pPr marL="285750" indent="-285750">
                        <a:buFont typeface="Wingdings" pitchFamily="2" charset="2"/>
                        <a:buChar char="Ø"/>
                      </a:pPr>
                      <a:r>
                        <a:rPr lang="tr-TR" sz="700" b="0" kern="1200" dirty="0">
                          <a:solidFill>
                            <a:schemeClr val="dk1"/>
                          </a:solidFill>
                          <a:effectLst/>
                          <a:latin typeface="+mn-lt"/>
                          <a:ea typeface="+mn-ea"/>
                          <a:cs typeface="+mn-cs"/>
                        </a:rPr>
                        <a:t>Finans ve Bankacılık</a:t>
                      </a:r>
                    </a:p>
                    <a:p>
                      <a:pPr marL="285750" indent="-285750">
                        <a:buFont typeface="Wingdings" pitchFamily="2" charset="2"/>
                        <a:buChar char="Ø"/>
                      </a:pPr>
                      <a:r>
                        <a:rPr lang="tr-TR" sz="700" b="0" kern="1200" dirty="0">
                          <a:solidFill>
                            <a:schemeClr val="dk1"/>
                          </a:solidFill>
                          <a:effectLst/>
                          <a:latin typeface="+mn-lt"/>
                          <a:ea typeface="+mn-ea"/>
                          <a:cs typeface="+mn-cs"/>
                        </a:rPr>
                        <a:t>İktisat</a:t>
                      </a:r>
                    </a:p>
                    <a:p>
                      <a:pPr marL="285750" indent="-285750">
                        <a:buFont typeface="Wingdings" pitchFamily="2" charset="2"/>
                        <a:buChar char="Ø"/>
                      </a:pPr>
                      <a:r>
                        <a:rPr lang="tr-TR" sz="700" b="0" kern="1200" dirty="0">
                          <a:solidFill>
                            <a:schemeClr val="dk1"/>
                          </a:solidFill>
                          <a:effectLst/>
                          <a:latin typeface="+mn-lt"/>
                          <a:ea typeface="+mn-ea"/>
                          <a:cs typeface="+mn-cs"/>
                        </a:rPr>
                        <a:t>İşletme (Türkçe)</a:t>
                      </a:r>
                    </a:p>
                    <a:p>
                      <a:pPr marL="285750" indent="-285750">
                        <a:buFont typeface="Wingdings" pitchFamily="2" charset="2"/>
                        <a:buChar char="Ø"/>
                      </a:pPr>
                      <a:r>
                        <a:rPr lang="tr-TR" sz="700" b="0" kern="1200" dirty="0">
                          <a:solidFill>
                            <a:schemeClr val="dk1"/>
                          </a:solidFill>
                          <a:effectLst/>
                          <a:latin typeface="+mn-lt"/>
                          <a:ea typeface="+mn-ea"/>
                          <a:cs typeface="+mn-cs"/>
                        </a:rPr>
                        <a:t>İşletme (İngilizce)</a:t>
                      </a:r>
                    </a:p>
                    <a:p>
                      <a:pPr marL="285750" indent="-285750">
                        <a:buFont typeface="Wingdings" pitchFamily="2" charset="2"/>
                        <a:buChar char="Ø"/>
                      </a:pPr>
                      <a:r>
                        <a:rPr lang="tr-TR" sz="700" b="0" kern="1200" dirty="0">
                          <a:solidFill>
                            <a:schemeClr val="dk1"/>
                          </a:solidFill>
                          <a:effectLst/>
                          <a:latin typeface="+mn-lt"/>
                          <a:ea typeface="+mn-ea"/>
                          <a:cs typeface="+mn-cs"/>
                        </a:rPr>
                        <a:t>İnsan Kaynakları Yönetimi</a:t>
                      </a:r>
                    </a:p>
                    <a:p>
                      <a:pPr marL="285750" indent="-285750">
                        <a:buFont typeface="Wingdings" pitchFamily="2" charset="2"/>
                        <a:buChar char="Ø"/>
                      </a:pPr>
                      <a:r>
                        <a:rPr lang="tr-TR" sz="700" b="0" kern="1200" dirty="0">
                          <a:solidFill>
                            <a:schemeClr val="dk1"/>
                          </a:solidFill>
                          <a:effectLst/>
                          <a:latin typeface="+mn-lt"/>
                          <a:ea typeface="+mn-ea"/>
                          <a:cs typeface="+mn-cs"/>
                        </a:rPr>
                        <a:t>Maliye</a:t>
                      </a:r>
                    </a:p>
                    <a:p>
                      <a:pPr marL="285750" indent="-285750">
                        <a:buFont typeface="Wingdings" pitchFamily="2" charset="2"/>
                        <a:buChar char="Ø"/>
                      </a:pPr>
                      <a:r>
                        <a:rPr lang="tr-TR" sz="700" b="0" kern="1200" dirty="0">
                          <a:solidFill>
                            <a:schemeClr val="dk1"/>
                          </a:solidFill>
                          <a:effectLst/>
                          <a:latin typeface="+mn-lt"/>
                          <a:ea typeface="+mn-ea"/>
                          <a:cs typeface="+mn-cs"/>
                        </a:rPr>
                        <a:t>Sağlık Yönetimi</a:t>
                      </a:r>
                    </a:p>
                    <a:p>
                      <a:pPr marL="285750" indent="-285750">
                        <a:buFont typeface="Wingdings" pitchFamily="2" charset="2"/>
                        <a:buChar char="Ø"/>
                      </a:pPr>
                      <a:r>
                        <a:rPr lang="tr-TR" sz="700" b="0" kern="1200" dirty="0">
                          <a:solidFill>
                            <a:schemeClr val="dk1"/>
                          </a:solidFill>
                          <a:effectLst/>
                          <a:latin typeface="+mn-lt"/>
                          <a:ea typeface="+mn-ea"/>
                          <a:cs typeface="+mn-cs"/>
                        </a:rPr>
                        <a:t>Siyaset Bilimi ve Kamu Yönetimi</a:t>
                      </a:r>
                    </a:p>
                    <a:p>
                      <a:pPr marL="285750" indent="-285750">
                        <a:buFont typeface="Wingdings" pitchFamily="2" charset="2"/>
                        <a:buChar char="Ø"/>
                      </a:pPr>
                      <a:r>
                        <a:rPr lang="tr-TR" sz="700" b="0" kern="1200" dirty="0">
                          <a:solidFill>
                            <a:schemeClr val="dk1"/>
                          </a:solidFill>
                          <a:effectLst/>
                          <a:latin typeface="+mn-lt"/>
                          <a:ea typeface="+mn-ea"/>
                          <a:cs typeface="+mn-cs"/>
                        </a:rPr>
                        <a:t>Sosyal Hizmet</a:t>
                      </a:r>
                    </a:p>
                    <a:p>
                      <a:pPr marL="285750" indent="-285750">
                        <a:buFont typeface="Wingdings" pitchFamily="2" charset="2"/>
                        <a:buChar char="Ø"/>
                      </a:pPr>
                      <a:r>
                        <a:rPr lang="tr-TR" sz="700" b="0" kern="1200" dirty="0">
                          <a:solidFill>
                            <a:schemeClr val="dk1"/>
                          </a:solidFill>
                          <a:effectLst/>
                          <a:latin typeface="+mn-lt"/>
                          <a:ea typeface="+mn-ea"/>
                          <a:cs typeface="+mn-cs"/>
                        </a:rPr>
                        <a:t>Turizm İşletmeciliği</a:t>
                      </a:r>
                    </a:p>
                    <a:p>
                      <a:pPr marL="285750" indent="-285750">
                        <a:buFont typeface="Wingdings" pitchFamily="2" charset="2"/>
                        <a:buChar char="Ø"/>
                      </a:pPr>
                      <a:r>
                        <a:rPr lang="tr-TR" sz="700" b="0" kern="1200" dirty="0">
                          <a:solidFill>
                            <a:schemeClr val="dk1"/>
                          </a:solidFill>
                          <a:effectLst/>
                          <a:latin typeface="+mn-lt"/>
                          <a:ea typeface="+mn-ea"/>
                          <a:cs typeface="+mn-cs"/>
                        </a:rPr>
                        <a:t>Uluslararası İlişkiler</a:t>
                      </a:r>
                    </a:p>
                    <a:p>
                      <a:pPr marL="285750" indent="-285750">
                        <a:buFont typeface="Wingdings" pitchFamily="2" charset="2"/>
                        <a:buChar char="Ø"/>
                      </a:pPr>
                      <a:r>
                        <a:rPr lang="tr-TR" sz="700" b="0" kern="1200" dirty="0">
                          <a:solidFill>
                            <a:schemeClr val="dk1"/>
                          </a:solidFill>
                          <a:effectLst/>
                          <a:latin typeface="+mn-lt"/>
                          <a:ea typeface="+mn-ea"/>
                          <a:cs typeface="+mn-cs"/>
                        </a:rPr>
                        <a:t>Uluslararası Ticaret ve Lojistik</a:t>
                      </a:r>
                    </a:p>
                  </a:txBody>
                  <a:tcPr/>
                </a:tc>
                <a:tc>
                  <a:txBody>
                    <a:bodyPr/>
                    <a:lstStyle/>
                    <a:p>
                      <a:pPr marL="285750" lvl="0" indent="-285750">
                        <a:buFont typeface="Arial" panose="020B0604020202020204" pitchFamily="34" charset="0"/>
                        <a:buChar char="•"/>
                      </a:pPr>
                      <a:r>
                        <a:rPr lang="tr-TR" sz="700" b="1" kern="1200" dirty="0">
                          <a:solidFill>
                            <a:schemeClr val="dk1"/>
                          </a:solidFill>
                          <a:effectLst/>
                          <a:latin typeface="+mn-lt"/>
                          <a:ea typeface="+mn-ea"/>
                          <a:cs typeface="+mn-cs"/>
                        </a:rPr>
                        <a:t>Sosyal Bilimler Enstitüsü</a:t>
                      </a:r>
                    </a:p>
                    <a:p>
                      <a:pPr marL="285750" indent="-285750">
                        <a:buFont typeface="Wingdings" pitchFamily="2" charset="2"/>
                        <a:buChar char="Ø"/>
                      </a:pPr>
                      <a:r>
                        <a:rPr lang="tr-TR" sz="700" b="0" kern="1200" dirty="0">
                          <a:solidFill>
                            <a:schemeClr val="dk1"/>
                          </a:solidFill>
                          <a:effectLst/>
                          <a:latin typeface="+mn-lt"/>
                          <a:ea typeface="+mn-ea"/>
                          <a:cs typeface="+mn-cs"/>
                        </a:rPr>
                        <a:t>Avrupa Birliği Çalışmaları</a:t>
                      </a:r>
                      <a:endParaRPr lang="tr-TR" sz="700" b="0" dirty="0">
                        <a:effectLst/>
                      </a:endParaRPr>
                    </a:p>
                    <a:p>
                      <a:pPr marL="285750" indent="-285750">
                        <a:buFont typeface="Wingdings" pitchFamily="2" charset="2"/>
                        <a:buChar char="Ø"/>
                      </a:pPr>
                      <a:r>
                        <a:rPr lang="tr-TR" sz="700" b="0" kern="1200" dirty="0">
                          <a:solidFill>
                            <a:schemeClr val="dk1"/>
                          </a:solidFill>
                          <a:effectLst/>
                          <a:latin typeface="+mn-lt"/>
                          <a:ea typeface="+mn-ea"/>
                          <a:cs typeface="+mn-cs"/>
                        </a:rPr>
                        <a:t>Finans ve Bankacılık</a:t>
                      </a:r>
                    </a:p>
                    <a:p>
                      <a:pPr marL="285750" indent="-285750">
                        <a:buFont typeface="Wingdings" pitchFamily="2" charset="2"/>
                        <a:buChar char="Ø"/>
                      </a:pPr>
                      <a:r>
                        <a:rPr lang="tr-TR" sz="700" b="0" kern="1200" dirty="0">
                          <a:solidFill>
                            <a:schemeClr val="dk1"/>
                          </a:solidFill>
                          <a:effectLst/>
                          <a:latin typeface="+mn-lt"/>
                          <a:ea typeface="+mn-ea"/>
                          <a:cs typeface="+mn-cs"/>
                        </a:rPr>
                        <a:t>Çalışma Ekonomisi ve Endüstri İlişkileri</a:t>
                      </a:r>
                    </a:p>
                    <a:p>
                      <a:pPr marL="285750" indent="-285750">
                        <a:buFont typeface="Wingdings" pitchFamily="2" charset="2"/>
                        <a:buChar char="Ø"/>
                      </a:pPr>
                      <a:r>
                        <a:rPr lang="tr-TR" sz="700" b="0" kern="1200" dirty="0">
                          <a:solidFill>
                            <a:schemeClr val="dk1"/>
                          </a:solidFill>
                          <a:effectLst/>
                          <a:latin typeface="+mn-lt"/>
                          <a:ea typeface="+mn-ea"/>
                          <a:cs typeface="+mn-cs"/>
                        </a:rPr>
                        <a:t>Ekonometri</a:t>
                      </a:r>
                    </a:p>
                    <a:p>
                      <a:pPr marL="285750" indent="-285750">
                        <a:buFont typeface="Wingdings" pitchFamily="2" charset="2"/>
                        <a:buChar char="Ø"/>
                      </a:pPr>
                      <a:r>
                        <a:rPr lang="tr-TR" sz="700" b="0" kern="1200" dirty="0">
                          <a:solidFill>
                            <a:schemeClr val="dk1"/>
                          </a:solidFill>
                          <a:effectLst/>
                          <a:latin typeface="+mn-lt"/>
                          <a:ea typeface="+mn-ea"/>
                          <a:cs typeface="+mn-cs"/>
                        </a:rPr>
                        <a:t>İktisat</a:t>
                      </a:r>
                    </a:p>
                    <a:p>
                      <a:pPr marL="285750" indent="-285750">
                        <a:buFont typeface="Wingdings" pitchFamily="2" charset="2"/>
                        <a:buChar char="Ø"/>
                      </a:pPr>
                      <a:r>
                        <a:rPr lang="tr-TR" sz="700" b="0" kern="1200" dirty="0">
                          <a:solidFill>
                            <a:schemeClr val="dk1"/>
                          </a:solidFill>
                          <a:effectLst/>
                          <a:latin typeface="+mn-lt"/>
                          <a:ea typeface="+mn-ea"/>
                          <a:cs typeface="+mn-cs"/>
                        </a:rPr>
                        <a:t>İnsan Kaynakları Yönetimi ve Liderlik</a:t>
                      </a:r>
                    </a:p>
                    <a:p>
                      <a:pPr marL="285750" indent="-285750">
                        <a:buFont typeface="Wingdings" pitchFamily="2" charset="2"/>
                        <a:buChar char="Ø"/>
                      </a:pPr>
                      <a:r>
                        <a:rPr lang="tr-TR" sz="700" b="0" kern="1200" dirty="0">
                          <a:solidFill>
                            <a:schemeClr val="dk1"/>
                          </a:solidFill>
                          <a:effectLst/>
                          <a:latin typeface="+mn-lt"/>
                          <a:ea typeface="+mn-ea"/>
                          <a:cs typeface="+mn-cs"/>
                        </a:rPr>
                        <a:t>İşletme</a:t>
                      </a:r>
                    </a:p>
                    <a:p>
                      <a:pPr marL="285750" indent="-285750">
                        <a:buFont typeface="Wingdings" pitchFamily="2" charset="2"/>
                        <a:buChar char="Ø"/>
                      </a:pPr>
                      <a:r>
                        <a:rPr lang="tr-TR" sz="700" b="0" kern="1200" dirty="0">
                          <a:solidFill>
                            <a:schemeClr val="dk1"/>
                          </a:solidFill>
                          <a:effectLst/>
                          <a:latin typeface="+mn-lt"/>
                          <a:ea typeface="+mn-ea"/>
                          <a:cs typeface="+mn-cs"/>
                        </a:rPr>
                        <a:t>Maliye</a:t>
                      </a:r>
                    </a:p>
                    <a:p>
                      <a:pPr marL="285750" indent="-285750">
                        <a:buFont typeface="Wingdings" pitchFamily="2" charset="2"/>
                        <a:buChar char="Ø"/>
                      </a:pPr>
                      <a:r>
                        <a:rPr lang="tr-TR" sz="700" b="0" kern="1200" dirty="0">
                          <a:solidFill>
                            <a:schemeClr val="dk1"/>
                          </a:solidFill>
                          <a:effectLst/>
                          <a:latin typeface="+mn-lt"/>
                          <a:ea typeface="+mn-ea"/>
                          <a:cs typeface="+mn-cs"/>
                        </a:rPr>
                        <a:t>Sağlık Yönetimi</a:t>
                      </a:r>
                    </a:p>
                    <a:p>
                      <a:pPr marL="285750" indent="-285750">
                        <a:buFont typeface="Wingdings" pitchFamily="2" charset="2"/>
                        <a:buChar char="Ø"/>
                      </a:pPr>
                      <a:r>
                        <a:rPr lang="tr-TR" sz="700" b="0" kern="1200" dirty="0">
                          <a:solidFill>
                            <a:schemeClr val="dk1"/>
                          </a:solidFill>
                          <a:effectLst/>
                          <a:latin typeface="+mn-lt"/>
                          <a:ea typeface="+mn-ea"/>
                          <a:cs typeface="+mn-cs"/>
                        </a:rPr>
                        <a:t>Siyaset Bilimi ve Kamu Yönetimi</a:t>
                      </a:r>
                    </a:p>
                    <a:p>
                      <a:pPr marL="285750" indent="-285750">
                        <a:buFont typeface="Wingdings" pitchFamily="2" charset="2"/>
                        <a:buChar char="Ø"/>
                      </a:pPr>
                      <a:r>
                        <a:rPr lang="tr-TR" sz="700" b="0" kern="1200" dirty="0">
                          <a:solidFill>
                            <a:schemeClr val="dk1"/>
                          </a:solidFill>
                          <a:effectLst/>
                          <a:latin typeface="+mn-lt"/>
                          <a:ea typeface="+mn-ea"/>
                          <a:cs typeface="+mn-cs"/>
                        </a:rPr>
                        <a:t>Turizm İşletmeciliği</a:t>
                      </a:r>
                    </a:p>
                    <a:p>
                      <a:pPr marL="285750" indent="-285750">
                        <a:buFont typeface="Wingdings" pitchFamily="2" charset="2"/>
                        <a:buChar char="Ø"/>
                      </a:pPr>
                      <a:r>
                        <a:rPr lang="tr-TR" sz="700" b="0" kern="1200" dirty="0">
                          <a:solidFill>
                            <a:schemeClr val="dk1"/>
                          </a:solidFill>
                          <a:effectLst/>
                          <a:latin typeface="+mn-lt"/>
                          <a:ea typeface="+mn-ea"/>
                          <a:cs typeface="+mn-cs"/>
                        </a:rPr>
                        <a:t>Uluslararası İlişkiler</a:t>
                      </a:r>
                    </a:p>
                  </a:txBody>
                  <a:tcPr/>
                </a:tc>
                <a:extLst>
                  <a:ext uri="{0D108BD9-81ED-4DB2-BD59-A6C34878D82A}">
                    <a16:rowId xmlns:a16="http://schemas.microsoft.com/office/drawing/2014/main" xmlns="" val="1226756854"/>
                  </a:ext>
                </a:extLst>
              </a:tr>
              <a:tr h="497726">
                <a:tc>
                  <a:txBody>
                    <a:bodyPr/>
                    <a:lstStyle/>
                    <a:p>
                      <a:r>
                        <a:rPr lang="tr-TR" sz="700" dirty="0"/>
                        <a:t>Yeraltı Kaynakları ve Enerji Konsorsiyumu</a:t>
                      </a:r>
                    </a:p>
                  </a:txBody>
                  <a:tcPr/>
                </a:tc>
                <a:tc>
                  <a:txBody>
                    <a:bodyPr/>
                    <a:lstStyle/>
                    <a:p>
                      <a:pPr marL="171450" indent="-171450">
                        <a:buFont typeface="Arial" panose="020B0604020202020204" pitchFamily="34" charset="0"/>
                        <a:buChar char="•"/>
                      </a:pPr>
                      <a:r>
                        <a:rPr lang="tr-TR" sz="700" b="1" dirty="0"/>
                        <a:t>Mühendislik Fakültesi</a:t>
                      </a:r>
                    </a:p>
                    <a:p>
                      <a:pPr marL="171450" indent="-171450">
                        <a:buFont typeface="Wingdings" pitchFamily="2" charset="2"/>
                        <a:buChar char="Ø"/>
                      </a:pPr>
                      <a:r>
                        <a:rPr lang="tr-TR" sz="700" dirty="0"/>
                        <a:t>Maden Mühendisliği</a:t>
                      </a:r>
                    </a:p>
                    <a:p>
                      <a:pPr marL="171450" indent="-171450">
                        <a:buFont typeface="Wingdings" pitchFamily="2" charset="2"/>
                        <a:buChar char="Ø"/>
                      </a:pPr>
                      <a:r>
                        <a:rPr lang="tr-TR" sz="700" dirty="0"/>
                        <a:t>Jeoloji Mühendisliği</a:t>
                      </a:r>
                    </a:p>
                    <a:p>
                      <a:pPr marL="171450" indent="-171450">
                        <a:buFont typeface="Wingdings" pitchFamily="2" charset="2"/>
                        <a:buChar char="Ø"/>
                      </a:pPr>
                      <a:r>
                        <a:rPr lang="tr-TR" sz="700" dirty="0"/>
                        <a:t>Elektrik Elektronik Mühendisliği</a:t>
                      </a:r>
                    </a:p>
                  </a:txBody>
                  <a:tcPr/>
                </a:tc>
                <a:tc>
                  <a:txBody>
                    <a:bodyPr/>
                    <a:lstStyle/>
                    <a:p>
                      <a:pPr marL="171450" indent="-171450">
                        <a:buFont typeface="Arial" panose="020B0604020202020204" pitchFamily="34" charset="0"/>
                        <a:buChar char="•"/>
                      </a:pPr>
                      <a:r>
                        <a:rPr lang="tr-TR" sz="700" b="1" dirty="0"/>
                        <a:t>Fen Bilimleri Enstitüsü</a:t>
                      </a:r>
                    </a:p>
                    <a:p>
                      <a:pPr marL="171450" indent="-171450">
                        <a:buFont typeface="Wingdings" pitchFamily="2" charset="2"/>
                        <a:buChar char="Ø"/>
                      </a:pPr>
                      <a:r>
                        <a:rPr lang="tr-TR" sz="700" dirty="0"/>
                        <a:t>Maden Mühendisliği</a:t>
                      </a:r>
                    </a:p>
                    <a:p>
                      <a:pPr marL="171450" indent="-171450">
                        <a:buFont typeface="Wingdings" pitchFamily="2" charset="2"/>
                        <a:buChar char="Ø"/>
                      </a:pPr>
                      <a:r>
                        <a:rPr lang="tr-TR" sz="700" dirty="0"/>
                        <a:t>Jeoloji Mühendisliği</a:t>
                      </a:r>
                    </a:p>
                    <a:p>
                      <a:pPr marL="171450" indent="-171450">
                        <a:buFont typeface="Wingdings" pitchFamily="2" charset="2"/>
                        <a:buChar char="Ø"/>
                      </a:pPr>
                      <a:r>
                        <a:rPr lang="tr-TR" sz="700" dirty="0"/>
                        <a:t>Elektrik Elektronik Mühendisliği</a:t>
                      </a:r>
                    </a:p>
                  </a:txBody>
                  <a:tcPr/>
                </a:tc>
                <a:extLst>
                  <a:ext uri="{0D108BD9-81ED-4DB2-BD59-A6C34878D82A}">
                    <a16:rowId xmlns:a16="http://schemas.microsoft.com/office/drawing/2014/main" xmlns="" val="3724301053"/>
                  </a:ext>
                </a:extLst>
              </a:tr>
            </a:tbl>
          </a:graphicData>
        </a:graphic>
      </p:graphicFrame>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7615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Başvuru Koşulları</a:t>
            </a:r>
          </a:p>
        </p:txBody>
      </p:sp>
      <p:sp>
        <p:nvSpPr>
          <p:cNvPr id="3" name="İçerik Yer Tutucusu 2"/>
          <p:cNvSpPr>
            <a:spLocks noGrp="1"/>
          </p:cNvSpPr>
          <p:nvPr>
            <p:ph idx="1"/>
          </p:nvPr>
        </p:nvSpPr>
        <p:spPr/>
        <p:txBody>
          <a:bodyPr/>
          <a:lstStyle/>
          <a:p>
            <a:pPr algn="just"/>
            <a:r>
              <a:rPr lang="tr-TR" dirty="0"/>
              <a:t>Öğrenci olarak kayıtlı olunan bölüme ait ikili anlaşmasının bulunması</a:t>
            </a:r>
          </a:p>
          <a:p>
            <a:pPr algn="just"/>
            <a:r>
              <a:rPr lang="tr-TR" dirty="0"/>
              <a:t>Lisans öğrencileri için GNO (asgari) 2.20/4.00</a:t>
            </a:r>
          </a:p>
          <a:p>
            <a:pPr algn="just"/>
            <a:r>
              <a:rPr lang="tr-TR" dirty="0"/>
              <a:t>Yüksek lisans ve doktora öğrencileri için GNO (asgari) 2.50/4.00</a:t>
            </a:r>
          </a:p>
          <a:p>
            <a:pPr algn="just"/>
            <a:r>
              <a:rPr lang="tr-TR" dirty="0"/>
              <a:t>Tam zamanlı öğrenci (30 AKTS kredi yükü)</a:t>
            </a:r>
          </a:p>
          <a:p>
            <a:pPr algn="just"/>
            <a:r>
              <a:rPr lang="tr-TR" dirty="0"/>
              <a:t>Dil puanı (asgari) 60/100</a:t>
            </a:r>
          </a:p>
          <a:p>
            <a:r>
              <a:rPr lang="tr-TR" sz="2000" dirty="0" err="1"/>
              <a:t>Bknz</a:t>
            </a:r>
            <a:r>
              <a:rPr lang="tr-TR" sz="2000" dirty="0"/>
              <a:t>: başvuru ilanımız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pic>
        <p:nvPicPr>
          <p:cNvPr id="6" name="Resim 5"/>
          <p:cNvPicPr>
            <a:picLocks noChangeAspect="1"/>
          </p:cNvPicPr>
          <p:nvPr/>
        </p:nvPicPr>
        <p:blipFill>
          <a:blip r:embed="rId4"/>
          <a:stretch>
            <a:fillRect/>
          </a:stretch>
        </p:blipFill>
        <p:spPr>
          <a:xfrm>
            <a:off x="5508104" y="4959449"/>
            <a:ext cx="1442588" cy="1870075"/>
          </a:xfrm>
          <a:prstGeom prst="rect">
            <a:avLst/>
          </a:prstGeom>
        </p:spPr>
      </p:pic>
    </p:spTree>
    <p:extLst>
      <p:ext uri="{BB962C8B-B14F-4D97-AF65-F5344CB8AC3E}">
        <p14:creationId xmlns:p14="http://schemas.microsoft.com/office/powerpoint/2010/main" val="41144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C5CA730D-2099-413A-189D-C66EEC85C5E2}"/>
              </a:ext>
            </a:extLst>
          </p:cNvPr>
          <p:cNvSpPr>
            <a:spLocks noGrp="1"/>
          </p:cNvSpPr>
          <p:nvPr>
            <p:ph type="title"/>
          </p:nvPr>
        </p:nvSpPr>
        <p:spPr>
          <a:xfrm>
            <a:off x="457200" y="274638"/>
            <a:ext cx="8291264" cy="994122"/>
          </a:xfrm>
        </p:spPr>
        <p:txBody>
          <a:bodyPr>
            <a:noAutofit/>
          </a:bodyPr>
          <a:lstStyle/>
          <a:p>
            <a:r>
              <a:rPr lang="tr-TR" sz="2800" dirty="0"/>
              <a:t>Değerlendirme Ölçütleri ve Ağırlıklı </a:t>
            </a:r>
            <a:br>
              <a:rPr lang="tr-TR" sz="2800" dirty="0"/>
            </a:br>
            <a:r>
              <a:rPr lang="tr-TR" sz="2800" dirty="0"/>
              <a:t>Puanlar Şu Şekildedir:</a:t>
            </a:r>
          </a:p>
        </p:txBody>
      </p:sp>
      <p:graphicFrame>
        <p:nvGraphicFramePr>
          <p:cNvPr id="7" name="İçerik Yer Tutucusu 6">
            <a:extLst>
              <a:ext uri="{FF2B5EF4-FFF2-40B4-BE49-F238E27FC236}">
                <a16:creationId xmlns:a16="http://schemas.microsoft.com/office/drawing/2014/main" xmlns="" id="{C3CFE22A-7D52-6762-82A7-EF7E48C62A56}"/>
              </a:ext>
            </a:extLst>
          </p:cNvPr>
          <p:cNvGraphicFramePr>
            <a:graphicFrameLocks noGrp="1"/>
          </p:cNvGraphicFramePr>
          <p:nvPr>
            <p:ph idx="1"/>
            <p:extLst>
              <p:ext uri="{D42A27DB-BD31-4B8C-83A1-F6EECF244321}">
                <p14:modId xmlns:p14="http://schemas.microsoft.com/office/powerpoint/2010/main" val="564521491"/>
              </p:ext>
            </p:extLst>
          </p:nvPr>
        </p:nvGraphicFramePr>
        <p:xfrm>
          <a:off x="673224" y="1916832"/>
          <a:ext cx="7859216" cy="3767537"/>
        </p:xfrm>
        <a:graphic>
          <a:graphicData uri="http://schemas.openxmlformats.org/drawingml/2006/table">
            <a:tbl>
              <a:tblPr firstRow="1" firstCol="1" bandRow="1">
                <a:tableStyleId>{5C22544A-7EE6-4342-B048-85BDC9FD1C3A}</a:tableStyleId>
              </a:tblPr>
              <a:tblGrid>
                <a:gridCol w="5544616">
                  <a:extLst>
                    <a:ext uri="{9D8B030D-6E8A-4147-A177-3AD203B41FA5}">
                      <a16:colId xmlns:a16="http://schemas.microsoft.com/office/drawing/2014/main" xmlns="" val="600818247"/>
                    </a:ext>
                  </a:extLst>
                </a:gridCol>
                <a:gridCol w="2314600">
                  <a:extLst>
                    <a:ext uri="{9D8B030D-6E8A-4147-A177-3AD203B41FA5}">
                      <a16:colId xmlns:a16="http://schemas.microsoft.com/office/drawing/2014/main" xmlns="" val="2549025733"/>
                    </a:ext>
                  </a:extLst>
                </a:gridCol>
              </a:tblGrid>
              <a:tr h="155256">
                <a:tc>
                  <a:txBody>
                    <a:bodyPr/>
                    <a:lstStyle/>
                    <a:p>
                      <a:r>
                        <a:rPr lang="tr-TR" sz="900">
                          <a:effectLst/>
                        </a:rPr>
                        <a:t>Ölçüt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Ağırlıklı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1760612190"/>
                  </a:ext>
                </a:extLst>
              </a:tr>
              <a:tr h="155256">
                <a:tc>
                  <a:txBody>
                    <a:bodyPr/>
                    <a:lstStyle/>
                    <a:p>
                      <a:r>
                        <a:rPr lang="tr-TR" sz="900">
                          <a:effectLst/>
                        </a:rPr>
                        <a:t>Akademik başarı düzeyi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%50 (toplam 100 puan üzerinden)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2800468229"/>
                  </a:ext>
                </a:extLst>
              </a:tr>
              <a:tr h="155256">
                <a:tc>
                  <a:txBody>
                    <a:bodyPr/>
                    <a:lstStyle/>
                    <a:p>
                      <a:r>
                        <a:rPr lang="tr-TR" sz="900">
                          <a:effectLst/>
                        </a:rPr>
                        <a:t>Dil seviyesi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%50 (toplam 100 puan üzerinden)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2727073811"/>
                  </a:ext>
                </a:extLst>
              </a:tr>
              <a:tr h="155256">
                <a:tc>
                  <a:txBody>
                    <a:bodyPr/>
                    <a:lstStyle/>
                    <a:p>
                      <a:r>
                        <a:rPr lang="tr-TR" sz="900">
                          <a:effectLst/>
                        </a:rPr>
                        <a:t>Şehit ve gazi çocuklarına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+15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0860935"/>
                  </a:ext>
                </a:extLst>
              </a:tr>
              <a:tr h="171064">
                <a:tc>
                  <a:txBody>
                    <a:bodyPr/>
                    <a:lstStyle/>
                    <a:p>
                      <a:r>
                        <a:rPr lang="tr-TR" sz="900" dirty="0">
                          <a:effectLst/>
                        </a:rPr>
                        <a:t>Engelli öğrencilere (engelliliğin belgelenmesi kaydıyla)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259035751"/>
                  </a:ext>
                </a:extLst>
              </a:tr>
              <a:tr h="288032">
                <a:tc>
                  <a:txBody>
                    <a:bodyPr/>
                    <a:lstStyle/>
                    <a:p>
                      <a:r>
                        <a:rPr lang="tr-TR" sz="900">
                          <a:effectLst/>
                        </a:rPr>
                        <a:t>2828 Sayılı Sosyal Hizmetler Kanunu Kapsamında haklarında korunma, bakım veya barınma kararı alınmış öğrencilere (belgelenmesi kaydıyla)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771813375"/>
                  </a:ext>
                </a:extLst>
              </a:tr>
              <a:tr h="144016">
                <a:tc>
                  <a:txBody>
                    <a:bodyPr/>
                    <a:lstStyle/>
                    <a:p>
                      <a:r>
                        <a:rPr lang="tr-TR" sz="900" dirty="0">
                          <a:effectLst/>
                        </a:rPr>
                        <a:t>Başvuru esnasında staj yeri kabul mektubu sunma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569647016"/>
                  </a:ext>
                </a:extLst>
              </a:tr>
              <a:tr h="216024">
                <a:tc>
                  <a:txBody>
                    <a:bodyPr/>
                    <a:lstStyle/>
                    <a:p>
                      <a:r>
                        <a:rPr lang="tr-TR" sz="900">
                          <a:effectLst/>
                        </a:rPr>
                        <a:t>Dijital becerileri geliştirmeye yönelik stajlar (DOTs) önceliklendirilir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+ 5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167409471"/>
                  </a:ext>
                </a:extLst>
              </a:tr>
              <a:tr h="216024">
                <a:tc>
                  <a:txBody>
                    <a:bodyPr/>
                    <a:lstStyle/>
                    <a:p>
                      <a:r>
                        <a:rPr lang="tr-TR" sz="900" dirty="0">
                          <a:effectLst/>
                        </a:rPr>
                        <a:t>Daha önce yararlanma (hibeli veya </a:t>
                      </a:r>
                      <a:r>
                        <a:rPr lang="tr-TR" sz="900" dirty="0" err="1">
                          <a:effectLst/>
                        </a:rPr>
                        <a:t>hibesiz</a:t>
                      </a: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-10 puan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507885119"/>
                  </a:ext>
                </a:extLst>
              </a:tr>
              <a:tr h="216024">
                <a:tc>
                  <a:txBody>
                    <a:bodyPr/>
                    <a:lstStyle/>
                    <a:p>
                      <a:r>
                        <a:rPr lang="tr-TR" sz="900">
                          <a:effectLst/>
                        </a:rPr>
                        <a:t>Vatandaşı olunan ülkede hareketliliğe katılma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3365639663"/>
                  </a:ext>
                </a:extLst>
              </a:tr>
              <a:tr h="216024">
                <a:tc>
                  <a:txBody>
                    <a:bodyPr/>
                    <a:lstStyle/>
                    <a:p>
                      <a:r>
                        <a:rPr lang="tr-TR" sz="900">
                          <a:effectLst/>
                        </a:rPr>
                        <a:t>Hareketliliğe seçildiği halde süresinde feragat bildiriminde bulunmaksızın hareketliliğe katılmama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-5 puan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491423976"/>
                  </a:ext>
                </a:extLst>
              </a:tr>
              <a:tr h="216024">
                <a:tc>
                  <a:txBody>
                    <a:bodyPr/>
                    <a:lstStyle/>
                    <a:p>
                      <a:r>
                        <a:rPr lang="tr-TR" sz="900">
                          <a:effectLst/>
                        </a:rPr>
                        <a:t>İki hareketlilik türüne birden aynı anda başvurma (öğrencinin tercih ettiği hareketlilik türüne azaltma uygulanır)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-10 puan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4172584258"/>
                  </a:ext>
                </a:extLst>
              </a:tr>
              <a:tr h="308600">
                <a:tc>
                  <a:txBody>
                    <a:bodyPr/>
                    <a:lstStyle/>
                    <a:p>
                      <a:r>
                        <a:rPr lang="tr-TR" sz="900">
                          <a:effectLst/>
                        </a:rPr>
                        <a:t>Hareketliliğe seçilen öğrenciler için: Yükseköğretim kurumu tarafından hareketlilikle ilgili olarak düzenlenen toplantılara/eğitimlere mazeretsiz katılmama (öğrencinin Erasmus’a tekrar başvurması halinde uygulanır)</a:t>
                      </a:r>
                    </a:p>
                    <a:p>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a:effectLst/>
                        </a:rPr>
                        <a:t>-5 puan</a:t>
                      </a:r>
                    </a:p>
                    <a:p>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1228983796"/>
                  </a:ext>
                </a:extLst>
              </a:tr>
              <a:tr h="275518">
                <a:tc>
                  <a:txBody>
                    <a:bodyPr/>
                    <a:lstStyle/>
                    <a:p>
                      <a:r>
                        <a:rPr lang="tr-TR" sz="900" dirty="0">
                          <a:effectLst/>
                        </a:rPr>
                        <a:t>Dil sınavına gireceğini beyan edip mazeretsiz girmeme (öğrencinin </a:t>
                      </a:r>
                      <a:r>
                        <a:rPr lang="tr-TR" sz="900" dirty="0" err="1">
                          <a:effectLst/>
                        </a:rPr>
                        <a:t>Erasmus’a</a:t>
                      </a:r>
                      <a:r>
                        <a:rPr lang="tr-TR" sz="900" dirty="0">
                          <a:effectLst/>
                        </a:rPr>
                        <a:t> tekrar başvurması halinde uygulanır)</a:t>
                      </a:r>
                    </a:p>
                    <a:p>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tc>
                  <a:txBody>
                    <a:bodyPr/>
                    <a:lstStyle/>
                    <a:p>
                      <a:r>
                        <a:rPr lang="tr-TR" sz="900" dirty="0">
                          <a:effectLst/>
                        </a:rPr>
                        <a:t>-5 puan</a:t>
                      </a:r>
                    </a:p>
                    <a:p>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919" marR="49919" marT="0" marB="0"/>
                </a:tc>
                <a:extLst>
                  <a:ext uri="{0D108BD9-81ED-4DB2-BD59-A6C34878D82A}">
                    <a16:rowId xmlns:a16="http://schemas.microsoft.com/office/drawing/2014/main" xmlns="" val="521472995"/>
                  </a:ext>
                </a:extLst>
              </a:tr>
              <a:tr h="776283">
                <a:tc>
                  <a:txBody>
                    <a:bodyPr/>
                    <a:lstStyle/>
                    <a:p>
                      <a:r>
                        <a:rPr lang="tr-TR" sz="900" dirty="0">
                          <a:effectLst/>
                          <a:latin typeface="Calibri" panose="020F0502020204030204" pitchFamily="34" charset="0"/>
                          <a:ea typeface="Calibri" panose="020F0502020204030204" pitchFamily="34" charset="0"/>
                          <a:cs typeface="Times New Roman" panose="02020603050405020304" pitchFamily="18" charset="0"/>
                        </a:rPr>
                        <a:t>Birinci derecede yakınları veya kendileri, deprem felaketinden etkilenmiş olan illerde ikamet etmekte olan SDÜ öğrencilerinden birinci derece yakınları </a:t>
                      </a:r>
                      <a:r>
                        <a:rPr lang="tr-TR" sz="900" dirty="0" err="1">
                          <a:effectLst/>
                          <a:latin typeface="Calibri" panose="020F0502020204030204" pitchFamily="34" charset="0"/>
                          <a:ea typeface="Calibri" panose="020F0502020204030204" pitchFamily="34" charset="0"/>
                          <a:cs typeface="Times New Roman" panose="02020603050405020304" pitchFamily="18" charset="0"/>
                        </a:rPr>
                        <a:t>AFAD’dan</a:t>
                      </a:r>
                      <a:r>
                        <a:rPr lang="tr-TR" sz="900" dirty="0">
                          <a:effectLst/>
                          <a:latin typeface="Calibri" panose="020F0502020204030204" pitchFamily="34" charset="0"/>
                          <a:ea typeface="Calibri" panose="020F0502020204030204" pitchFamily="34" charset="0"/>
                          <a:cs typeface="Times New Roman" panose="02020603050405020304" pitchFamily="18" charset="0"/>
                        </a:rPr>
                        <a:t> afetzede yardımı alanlar (belgelenmesi kaydıyla)</a:t>
                      </a:r>
                    </a:p>
                  </a:txBody>
                  <a:tcPr marL="49919" marR="49919" marT="0" marB="0"/>
                </a:tc>
                <a:tc>
                  <a:txBody>
                    <a:bodyPr/>
                    <a:lstStyle/>
                    <a:p>
                      <a:r>
                        <a:rPr lang="tr-TR" sz="900" dirty="0">
                          <a:effectLst/>
                          <a:latin typeface="Calibri" panose="020F0502020204030204" pitchFamily="34" charset="0"/>
                          <a:ea typeface="Calibri" panose="020F0502020204030204" pitchFamily="34" charset="0"/>
                          <a:cs typeface="Times New Roman" panose="02020603050405020304" pitchFamily="18" charset="0"/>
                        </a:rPr>
                        <a:t>+10 puan</a:t>
                      </a:r>
                    </a:p>
                  </a:txBody>
                  <a:tcPr marL="49919" marR="49919" marT="0" marB="0"/>
                </a:tc>
                <a:extLst>
                  <a:ext uri="{0D108BD9-81ED-4DB2-BD59-A6C34878D82A}">
                    <a16:rowId xmlns:a16="http://schemas.microsoft.com/office/drawing/2014/main" xmlns="" val="937227637"/>
                  </a:ext>
                </a:extLst>
              </a:tr>
            </a:tbl>
          </a:graphicData>
        </a:graphic>
      </p:graphicFrame>
      <p:sp>
        <p:nvSpPr>
          <p:cNvPr id="8" name="Rectangle 1">
            <a:extLst>
              <a:ext uri="{FF2B5EF4-FFF2-40B4-BE49-F238E27FC236}">
                <a16:creationId xmlns:a16="http://schemas.microsoft.com/office/drawing/2014/main" xmlns="" id="{E3156C51-10AC-771E-3A0C-E1F9BA47890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Picture 3" descr="C:\Users\Dilara\Desktop\Masaüstü 30.11.2020 - 0052h\sdu_logo.jpg">
            <a:extLst>
              <a:ext uri="{FF2B5EF4-FFF2-40B4-BE49-F238E27FC236}">
                <a16:creationId xmlns:a16="http://schemas.microsoft.com/office/drawing/2014/main" xmlns="" id="{04811454-A610-E859-746E-1323E0C535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40333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highlight>
                  <a:srgbClr val="FFFF00"/>
                </a:highlight>
              </a:rPr>
              <a:t>Yabancı Dil Sınavı</a:t>
            </a:r>
          </a:p>
        </p:txBody>
      </p:sp>
      <p:sp>
        <p:nvSpPr>
          <p:cNvPr id="3" name="İçerik Yer Tutucusu 2"/>
          <p:cNvSpPr>
            <a:spLocks noGrp="1"/>
          </p:cNvSpPr>
          <p:nvPr>
            <p:ph idx="1"/>
          </p:nvPr>
        </p:nvSpPr>
        <p:spPr/>
        <p:txBody>
          <a:bodyPr>
            <a:normAutofit/>
          </a:bodyPr>
          <a:lstStyle/>
          <a:p>
            <a:pPr marL="0" indent="0" algn="just">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a:effectLst/>
                <a:ea typeface="Times New Roman" panose="02020603050405020304" pitchFamily="18" charset="0"/>
                <a:cs typeface="Times New Roman" panose="02020603050405020304" pitchFamily="18" charset="0"/>
              </a:rPr>
              <a:t>Yabancı Dil Sınavı İngilizce ve Almanca olarak yapılacaktır. </a:t>
            </a:r>
            <a:endParaRPr lang="tr-TR" sz="2000" kern="100" dirty="0">
              <a:effectLst/>
              <a:ea typeface="Calibri" panose="020F0502020204030204" pitchFamily="34" charset="0"/>
              <a:cs typeface="Times New Roman" panose="02020603050405020304" pitchFamily="18" charset="0"/>
            </a:endParaRPr>
          </a:p>
          <a:p>
            <a:pPr marL="0" indent="0" algn="just">
              <a:buNone/>
            </a:pPr>
            <a:r>
              <a:rPr lang="tr-TR" sz="2000" kern="0" dirty="0">
                <a:effectLst/>
                <a:highlight>
                  <a:srgbClr val="FFFF00"/>
                </a:highlight>
                <a:ea typeface="Times New Roman" panose="02020603050405020304" pitchFamily="18" charset="0"/>
                <a:cs typeface="Times New Roman" panose="02020603050405020304" pitchFamily="18" charset="0"/>
              </a:rPr>
              <a:t>● Yabancı Dil Sınavı iki aşamada gerçekleşecektir. Birinci aşamada kişinin mevcut ÖSYM tarafından geçerliliği tanınan sınavlardan ya da SDÜ Yabancı Diller Yüksekokulu’nun yapmış olduğu sınavdan en az 50 puan ve üzeri almış olması gerekmektedir. Bu puan toplam puanın %50’sini tekabül edecektir. Bu puanı alan öğrenci ikinci aşamaya geçebilecektir. Sınavın ikinci aşaması dört bölümden oluşup öğrencinin okuma, yazma, dinleme ve konuşma becerisini ölçecektir. Her bölüm 100 puan üzerinden değerlendirilip toplamının ortalaması alınacaktır. Bu ortalamanın %50’si alınarak birinci aşama puanına eklenip öğrencinin toplam dil puanı elde edilmiş olacaktır.</a:t>
            </a:r>
            <a:endParaRPr lang="tr-TR" sz="2000" kern="100" dirty="0">
              <a:effectLst/>
              <a:ea typeface="Calibri" panose="020F0502020204030204" pitchFamily="34" charset="0"/>
              <a:cs typeface="Times New Roman" panose="02020603050405020304" pitchFamily="18" charset="0"/>
            </a:endParaRPr>
          </a:p>
          <a:p>
            <a:pPr marL="0" indent="0" algn="just">
              <a:buNone/>
            </a:pPr>
            <a:r>
              <a:rPr lang="tr-TR" sz="2000" kern="0" dirty="0">
                <a:effectLst/>
                <a:highlight>
                  <a:srgbClr val="FFFF00"/>
                </a:highlight>
                <a:ea typeface="Times New Roman" panose="02020603050405020304" pitchFamily="18" charset="0"/>
                <a:cs typeface="Times New Roman" panose="02020603050405020304" pitchFamily="18" charset="0"/>
              </a:rPr>
              <a:t>● İki aşamalı sınavın sonucunda toplam 60 puan ve üzeri alan adayların sınavdan başarılı sayılarak (en az B1 seviye İngilizce) Avrupa Dilleri Ortak Çerçeve Programı (CEFR </a:t>
            </a:r>
            <a:r>
              <a:rPr lang="tr-TR" sz="2000" kern="0" dirty="0" err="1">
                <a:effectLst/>
                <a:highlight>
                  <a:srgbClr val="FFFF00"/>
                </a:highlight>
                <a:ea typeface="Times New Roman" panose="02020603050405020304" pitchFamily="18" charset="0"/>
                <a:cs typeface="Times New Roman" panose="02020603050405020304" pitchFamily="18" charset="0"/>
              </a:rPr>
              <a:t>Levels</a:t>
            </a:r>
            <a:r>
              <a:rPr lang="tr-TR" sz="2000" kern="0" dirty="0">
                <a:effectLst/>
                <a:highlight>
                  <a:srgbClr val="FFFF00"/>
                </a:highlight>
                <a:ea typeface="Times New Roman" panose="02020603050405020304" pitchFamily="18" charset="0"/>
                <a:cs typeface="Times New Roman" panose="02020603050405020304" pitchFamily="18" charset="0"/>
              </a:rPr>
              <a:t>) sınıflandırma ölçütleri bağlamında değerlendirilecektir.</a:t>
            </a:r>
            <a:endParaRPr lang="tr-TR" sz="2000" kern="100" dirty="0">
              <a:effectLst/>
              <a:ea typeface="Calibri" panose="020F0502020204030204" pitchFamily="34" charset="0"/>
              <a:cs typeface="Times New Roman" panose="02020603050405020304" pitchFamily="18" charset="0"/>
            </a:endParaRP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43328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817500A-09F0-6042-E8D2-0DAD9376B46C}"/>
              </a:ext>
            </a:extLst>
          </p:cNvPr>
          <p:cNvSpPr>
            <a:spLocks noGrp="1"/>
          </p:cNvSpPr>
          <p:nvPr>
            <p:ph idx="1"/>
          </p:nvPr>
        </p:nvSpPr>
        <p:spPr/>
        <p:txBody>
          <a:bodyPr/>
          <a:lstStyle/>
          <a:p>
            <a:pPr marL="0" indent="0" algn="just">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0" dirty="0">
                <a:effectLst/>
                <a:ea typeface="Times New Roman" panose="02020603050405020304" pitchFamily="18" charset="0"/>
                <a:cs typeface="Times New Roman" panose="02020603050405020304" pitchFamily="18" charset="0"/>
              </a:rPr>
              <a:t>Süleyman Demirel Üniversitesi Yabancı Diller Yüksekokulu tarafından uluslararası değişim hareketliliği başvurularında yüz yüze ve çevrim içi olarak yapılan sınavların (</a:t>
            </a:r>
            <a:r>
              <a:rPr lang="tr-TR" sz="2000" kern="0" dirty="0" err="1">
                <a:effectLst/>
                <a:ea typeface="Times New Roman" panose="02020603050405020304" pitchFamily="18" charset="0"/>
                <a:cs typeface="Times New Roman" panose="02020603050405020304" pitchFamily="18" charset="0"/>
              </a:rPr>
              <a:t>Erasmus</a:t>
            </a:r>
            <a:r>
              <a:rPr lang="tr-TR" sz="2000" kern="0" dirty="0">
                <a:effectLst/>
                <a:ea typeface="Times New Roman" panose="02020603050405020304" pitchFamily="18" charset="0"/>
                <a:cs typeface="Times New Roman" panose="02020603050405020304" pitchFamily="18" charset="0"/>
              </a:rPr>
              <a:t>+, Mevlana, IAESTE vb.) geçerlilik süresi 2 yıldır. ÖSYM tarafından yapılan ve ÖSYM tarafından denkliği kabul edilen yabancı dil sınavlarının geçerlilik süresi 5 yıldır. TOEFL için geçerlilik süresi 2 yıldır. Ancak bunu belgelemek ve sisteme yüklemek zorundadırlar.</a:t>
            </a:r>
            <a:endParaRPr lang="tr-TR" sz="2000" kern="100" dirty="0">
              <a:effectLst/>
              <a:ea typeface="Calibri" panose="020F0502020204030204" pitchFamily="34" charset="0"/>
              <a:cs typeface="Times New Roman" panose="02020603050405020304" pitchFamily="18" charset="0"/>
            </a:endParaRPr>
          </a:p>
          <a:p>
            <a:pPr marL="0" indent="0" algn="just">
              <a:buNone/>
            </a:pPr>
            <a:r>
              <a:rPr lang="tr-TR" sz="2000" kern="0" dirty="0">
                <a:effectLst/>
                <a:highlight>
                  <a:srgbClr val="FFFF00"/>
                </a:highlight>
                <a:ea typeface="Times New Roman" panose="02020603050405020304" pitchFamily="18" charset="0"/>
                <a:cs typeface="Times New Roman" panose="02020603050405020304" pitchFamily="18" charset="0"/>
              </a:rPr>
              <a:t/>
            </a:r>
            <a:br>
              <a:rPr lang="tr-TR" sz="2000" kern="0" dirty="0">
                <a:effectLst/>
                <a:highlight>
                  <a:srgbClr val="FFFF00"/>
                </a:highlight>
                <a:ea typeface="Times New Roman" panose="02020603050405020304" pitchFamily="18" charset="0"/>
                <a:cs typeface="Times New Roman" panose="02020603050405020304" pitchFamily="18" charset="0"/>
              </a:rPr>
            </a:br>
            <a:r>
              <a:rPr lang="tr-TR" sz="2000" kern="0" dirty="0">
                <a:effectLst/>
                <a:ea typeface="Times New Roman" panose="02020603050405020304" pitchFamily="18" charset="0"/>
                <a:cs typeface="Times New Roman" panose="02020603050405020304" pitchFamily="18" charset="0"/>
              </a:rPr>
              <a:t>● Ayrıca Süleyman Demirel Üniversitesi Yabancı Diller Yüksekokulu tarafından isteğe bağlı veya zorunlu İngilizce hazırlık eğitimi alarak bu eğitimi başarı ile tamamlayan </a:t>
            </a:r>
            <a:r>
              <a:rPr lang="tr-TR" sz="2000" kern="0" dirty="0" smtClean="0">
                <a:effectLst/>
                <a:ea typeface="Times New Roman" panose="02020603050405020304" pitchFamily="18" charset="0"/>
                <a:cs typeface="Times New Roman" panose="02020603050405020304" pitchFamily="18" charset="0"/>
              </a:rPr>
              <a:t>((60 </a:t>
            </a:r>
            <a:r>
              <a:rPr lang="tr-TR" sz="2000" kern="0" dirty="0">
                <a:effectLst/>
                <a:ea typeface="Times New Roman" panose="02020603050405020304" pitchFamily="18" charset="0"/>
                <a:cs typeface="Times New Roman" panose="02020603050405020304" pitchFamily="18" charset="0"/>
              </a:rPr>
              <a:t>ve üzeri), (son 2 yıla ait)) öğrencilerin başarı notlarını sisteme yükledikleri takdirde </a:t>
            </a:r>
            <a:r>
              <a:rPr lang="tr-TR" sz="2000" kern="0" dirty="0" err="1">
                <a:effectLst/>
                <a:ea typeface="Times New Roman" panose="02020603050405020304" pitchFamily="18" charset="0"/>
                <a:cs typeface="Times New Roman" panose="02020603050405020304" pitchFamily="18" charset="0"/>
              </a:rPr>
              <a:t>Erasmus</a:t>
            </a:r>
            <a:r>
              <a:rPr lang="tr-TR" sz="2000" kern="0" dirty="0">
                <a:effectLst/>
                <a:ea typeface="Times New Roman" panose="02020603050405020304" pitchFamily="18" charset="0"/>
                <a:cs typeface="Times New Roman" panose="02020603050405020304" pitchFamily="18" charset="0"/>
              </a:rPr>
              <a:t> Yabancı Dil Notu yerine kullanılabilecektir. Ancak bunu belgelemek ve sisteme yüklemek zorundadırlar.</a:t>
            </a:r>
            <a:endParaRPr lang="tr-TR" sz="2000" kern="100" dirty="0">
              <a:effectLst/>
              <a:ea typeface="Calibri" panose="020F0502020204030204" pitchFamily="34" charset="0"/>
              <a:cs typeface="Times New Roman" panose="02020603050405020304" pitchFamily="18" charset="0"/>
            </a:endParaRPr>
          </a:p>
          <a:p>
            <a:endParaRPr lang="tr-TR" dirty="0"/>
          </a:p>
        </p:txBody>
      </p:sp>
      <p:pic>
        <p:nvPicPr>
          <p:cNvPr id="4" name="Picture 3" descr="C:\Users\Dilara\Desktop\Masaüstü 30.11.2020 - 0052h\sdu_logo.jpg">
            <a:extLst>
              <a:ext uri="{FF2B5EF4-FFF2-40B4-BE49-F238E27FC236}">
                <a16:creationId xmlns:a16="http://schemas.microsoft.com/office/drawing/2014/main" xmlns=""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98337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DE7CF62-FF4B-C484-1655-8BBBBC57A1E6}"/>
              </a:ext>
            </a:extLst>
          </p:cNvPr>
          <p:cNvSpPr>
            <a:spLocks noGrp="1"/>
          </p:cNvSpPr>
          <p:nvPr>
            <p:ph type="title"/>
          </p:nvPr>
        </p:nvSpPr>
        <p:spPr/>
        <p:txBody>
          <a:bodyPr>
            <a:normAutofit/>
          </a:bodyPr>
          <a:lstStyle/>
          <a:p>
            <a:r>
              <a:rPr lang="tr-TR" sz="4000" dirty="0"/>
              <a:t>Başvuru Nasıl Yapılmaktadır?</a:t>
            </a:r>
          </a:p>
        </p:txBody>
      </p:sp>
      <p:sp>
        <p:nvSpPr>
          <p:cNvPr id="3" name="İçerik Yer Tutucusu 2">
            <a:extLst>
              <a:ext uri="{FF2B5EF4-FFF2-40B4-BE49-F238E27FC236}">
                <a16:creationId xmlns:a16="http://schemas.microsoft.com/office/drawing/2014/main" xmlns="" id="{9E4BBFB5-BF22-5808-C350-8B29486D9631}"/>
              </a:ext>
            </a:extLst>
          </p:cNvPr>
          <p:cNvSpPr>
            <a:spLocks noGrp="1"/>
          </p:cNvSpPr>
          <p:nvPr>
            <p:ph idx="1"/>
          </p:nvPr>
        </p:nvSpPr>
        <p:spPr>
          <a:xfrm>
            <a:off x="967780" y="1378079"/>
            <a:ext cx="4834880" cy="5069160"/>
          </a:xfrm>
        </p:spPr>
        <p:txBody>
          <a:bodyPr>
            <a:normAutofit fontScale="92500"/>
          </a:bodyPr>
          <a:lstStyle/>
          <a:p>
            <a:r>
              <a:rPr lang="tr-TR" dirty="0"/>
              <a:t>Başvurular </a:t>
            </a:r>
            <a:r>
              <a:rPr lang="tr-TR" b="0" i="1" u="sng" dirty="0">
                <a:solidFill>
                  <a:srgbClr val="1B5777"/>
                </a:solidFill>
                <a:effectLst/>
                <a:latin typeface="+mj-lt"/>
                <a:hlinkClick r:id="rId2"/>
              </a:rPr>
              <a:t>http://turnaportal.ua.gov.tr</a:t>
            </a:r>
            <a:r>
              <a:rPr lang="tr-TR" b="0" i="0" dirty="0">
                <a:solidFill>
                  <a:srgbClr val="333333"/>
                </a:solidFill>
                <a:effectLst/>
                <a:latin typeface="+mj-lt"/>
              </a:rPr>
              <a:t> sistemi üzerinden e-devlet şifresi ile yapılacaktır</a:t>
            </a:r>
            <a:r>
              <a:rPr lang="tr-TR" b="0" i="0" dirty="0" smtClean="0">
                <a:solidFill>
                  <a:srgbClr val="333333"/>
                </a:solidFill>
                <a:effectLst/>
                <a:latin typeface="+mj-lt"/>
              </a:rPr>
              <a:t>.</a:t>
            </a:r>
            <a:endParaRPr lang="tr-TR" dirty="0">
              <a:latin typeface="+mj-lt"/>
            </a:endParaRPr>
          </a:p>
          <a:p>
            <a:r>
              <a:rPr lang="tr-TR" dirty="0"/>
              <a:t>Başvurular hakkında bilgilere </a:t>
            </a:r>
            <a:r>
              <a:rPr lang="tr-TR" dirty="0" err="1"/>
              <a:t>Erasmus</a:t>
            </a:r>
            <a:r>
              <a:rPr lang="tr-TR" dirty="0"/>
              <a:t> Kurum Koordinatörlüğü </a:t>
            </a:r>
            <a:r>
              <a:rPr lang="tr-TR" dirty="0">
                <a:hlinkClick r:id="rId3"/>
              </a:rPr>
              <a:t>https://erasmus.sdu.edu.tr/</a:t>
            </a:r>
            <a:r>
              <a:rPr lang="tr-TR" dirty="0"/>
              <a:t> sayfasından ve SDÜ ana sayfasından ulaşabilirsiniz.</a:t>
            </a:r>
          </a:p>
        </p:txBody>
      </p:sp>
      <p:pic>
        <p:nvPicPr>
          <p:cNvPr id="4" name="Picture 3" descr="C:\Users\Dilara\Desktop\Masaüstü 30.11.2020 - 0052h\sdu_logo.jpg">
            <a:extLst>
              <a:ext uri="{FF2B5EF4-FFF2-40B4-BE49-F238E27FC236}">
                <a16:creationId xmlns:a16="http://schemas.microsoft.com/office/drawing/2014/main" xmlns="" id="{6D599348-21AE-93FF-27CD-084F92861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6109181" y="1226418"/>
            <a:ext cx="1416836" cy="1836692"/>
          </a:xfrm>
          <a:prstGeom prst="rect">
            <a:avLst/>
          </a:prstGeom>
        </p:spPr>
      </p:pic>
      <p:pic>
        <p:nvPicPr>
          <p:cNvPr id="6" name="Resim 5"/>
          <p:cNvPicPr>
            <a:picLocks noChangeAspect="1"/>
          </p:cNvPicPr>
          <p:nvPr/>
        </p:nvPicPr>
        <p:blipFill>
          <a:blip r:embed="rId6"/>
          <a:stretch>
            <a:fillRect/>
          </a:stretch>
        </p:blipFill>
        <p:spPr>
          <a:xfrm>
            <a:off x="6012161" y="3789040"/>
            <a:ext cx="1610876" cy="2088232"/>
          </a:xfrm>
          <a:prstGeom prst="rect">
            <a:avLst/>
          </a:prstGeom>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402597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Asil Aday Öğrenim Hareketliliği Öğrencilerin İşlemleri</a:t>
            </a:r>
          </a:p>
        </p:txBody>
      </p:sp>
      <p:sp>
        <p:nvSpPr>
          <p:cNvPr id="3" name="İçerik Yer Tutucusu 2"/>
          <p:cNvSpPr>
            <a:spLocks noGrp="1"/>
          </p:cNvSpPr>
          <p:nvPr>
            <p:ph idx="1"/>
          </p:nvPr>
        </p:nvSpPr>
        <p:spPr/>
        <p:txBody>
          <a:bodyPr>
            <a:normAutofit fontScale="92500" lnSpcReduction="20000"/>
          </a:bodyPr>
          <a:lstStyle/>
          <a:p>
            <a:r>
              <a:rPr lang="tr-TR" dirty="0"/>
              <a:t>Yerleştiği üniversitenin sayfasını inceleyerek </a:t>
            </a:r>
            <a:r>
              <a:rPr lang="tr-TR" b="1" dirty="0" err="1"/>
              <a:t>Erasmus</a:t>
            </a:r>
            <a:r>
              <a:rPr lang="tr-TR" b="1" dirty="0"/>
              <a:t> </a:t>
            </a:r>
            <a:r>
              <a:rPr lang="tr-TR" b="1" dirty="0" err="1"/>
              <a:t>incoming</a:t>
            </a:r>
            <a:r>
              <a:rPr lang="tr-TR" b="1" dirty="0"/>
              <a:t> </a:t>
            </a:r>
            <a:r>
              <a:rPr lang="tr-TR" dirty="0"/>
              <a:t>sayfasını bulması,</a:t>
            </a:r>
          </a:p>
          <a:p>
            <a:r>
              <a:rPr lang="tr-TR" dirty="0"/>
              <a:t>Başvuru işlemlerini öğrenmesi ve işlemlere başlaması (gidecekleri dönemden bir dönem önce başlamaları yeterli, yani </a:t>
            </a:r>
            <a:r>
              <a:rPr lang="tr-TR" u="sng" dirty="0"/>
              <a:t>güz dönemi gidecek öğrenci Mart, Nisan ayında</a:t>
            </a:r>
            <a:r>
              <a:rPr lang="tr-TR" dirty="0"/>
              <a:t>, </a:t>
            </a:r>
            <a:r>
              <a:rPr lang="tr-TR" u="sng" dirty="0"/>
              <a:t>bahar dönemi gidecek öğrenci Eylül, Ekim ayında</a:t>
            </a:r>
            <a:r>
              <a:rPr lang="tr-TR" dirty="0"/>
              <a:t>),</a:t>
            </a:r>
          </a:p>
          <a:p>
            <a:r>
              <a:rPr lang="tr-TR" dirty="0"/>
              <a:t>Yerleşen öğrencinin Üniversitemiz aday </a:t>
            </a:r>
            <a:r>
              <a:rPr lang="tr-TR" dirty="0" err="1"/>
              <a:t>Erasmus</a:t>
            </a:r>
            <a:r>
              <a:rPr lang="tr-TR" dirty="0"/>
              <a:t> öğrencisi olduğuna dair bilgi (</a:t>
            </a:r>
            <a:r>
              <a:rPr lang="tr-TR" dirty="0" err="1"/>
              <a:t>nomination</a:t>
            </a:r>
            <a:r>
              <a:rPr lang="tr-TR" dirty="0"/>
              <a:t>) karşı üniversiteye </a:t>
            </a:r>
            <a:r>
              <a:rPr lang="tr-TR" b="1" dirty="0"/>
              <a:t>Ofis Personeli </a:t>
            </a:r>
            <a:r>
              <a:rPr lang="tr-TR" dirty="0"/>
              <a:t>tarafından e-posta yolu ile bildirilmektedir.</a:t>
            </a:r>
          </a:p>
          <a:p>
            <a:endParaRPr lang="tr-TR" dirty="0"/>
          </a:p>
        </p:txBody>
      </p:sp>
      <p:pic>
        <p:nvPicPr>
          <p:cNvPr id="4" name="Picture 3" descr="C:\Users\Dilara\Desktop\Masaüstü 30.11.2020 - 0052h\sdu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0293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Erasmus</a:t>
            </a:r>
            <a:r>
              <a:rPr lang="tr-TR" dirty="0"/>
              <a:t>+ Ofis Personeli</a:t>
            </a:r>
          </a:p>
        </p:txBody>
      </p:sp>
      <p:sp>
        <p:nvSpPr>
          <p:cNvPr id="3" name="İçerik Yer Tutucusu 2"/>
          <p:cNvSpPr>
            <a:spLocks noGrp="1"/>
          </p:cNvSpPr>
          <p:nvPr>
            <p:ph idx="1"/>
          </p:nvPr>
        </p:nvSpPr>
        <p:spPr>
          <a:xfrm>
            <a:off x="457200" y="1449537"/>
            <a:ext cx="8229600" cy="4637112"/>
          </a:xfrm>
        </p:spPr>
        <p:txBody>
          <a:bodyPr>
            <a:noAutofit/>
          </a:bodyPr>
          <a:lstStyle/>
          <a:p>
            <a:r>
              <a:rPr lang="tr-TR" sz="1500" b="1" dirty="0" err="1"/>
              <a:t>Erasmus</a:t>
            </a:r>
            <a:r>
              <a:rPr lang="tr-TR" sz="1500" b="1" dirty="0"/>
              <a:t> Kurum Koordinatör Doç. Dr. İbrahim Kubilay TÜRKAY</a:t>
            </a:r>
          </a:p>
          <a:p>
            <a:r>
              <a:rPr lang="tr-TR" sz="1500" b="1" dirty="0"/>
              <a:t>Koordinatör Yrd. </a:t>
            </a:r>
            <a:r>
              <a:rPr lang="tr-TR" sz="1500" b="1" dirty="0" err="1"/>
              <a:t>Öğr</a:t>
            </a:r>
            <a:r>
              <a:rPr lang="tr-TR" sz="1500" b="1" dirty="0"/>
              <a:t>. Gör. Adviye İkbal BAYDAR</a:t>
            </a:r>
            <a:r>
              <a:rPr lang="tr-TR" sz="1500" dirty="0"/>
              <a:t>, </a:t>
            </a:r>
            <a:r>
              <a:rPr lang="tr-TR" sz="1500" dirty="0">
                <a:hlinkClick r:id="rId2"/>
              </a:rPr>
              <a:t>adviyebaydar@sdu.edu.tr</a:t>
            </a:r>
            <a:endParaRPr lang="tr-TR" sz="1500" dirty="0"/>
          </a:p>
          <a:p>
            <a:r>
              <a:rPr lang="tr-TR" sz="1500" b="1" dirty="0" err="1"/>
              <a:t>Öğr</a:t>
            </a:r>
            <a:r>
              <a:rPr lang="tr-TR" sz="1500" b="1" dirty="0"/>
              <a:t>. Gör. Ayşe İREN</a:t>
            </a:r>
            <a:r>
              <a:rPr lang="tr-TR" sz="1500" dirty="0"/>
              <a:t>, </a:t>
            </a:r>
            <a:r>
              <a:rPr lang="tr-TR" sz="1500" dirty="0">
                <a:hlinkClick r:id="rId3"/>
              </a:rPr>
              <a:t>ayseiren@sdu.edu.tr</a:t>
            </a:r>
            <a:r>
              <a:rPr lang="tr-TR" sz="1500" dirty="0"/>
              <a:t> </a:t>
            </a:r>
          </a:p>
          <a:p>
            <a:pPr marL="0" indent="0">
              <a:buNone/>
            </a:pPr>
            <a:r>
              <a:rPr lang="tr-TR" sz="1500" dirty="0"/>
              <a:t>-KA171 Projesi – </a:t>
            </a:r>
            <a:r>
              <a:rPr lang="tr-TR" sz="1500" dirty="0" smtClean="0"/>
              <a:t>Gelen ve Giden Öğrenciler/Personel Ders Verme ve Eğitim Alma</a:t>
            </a:r>
          </a:p>
          <a:p>
            <a:r>
              <a:rPr lang="tr-TR" sz="1500" b="1" dirty="0" err="1" smtClean="0"/>
              <a:t>Öğr</a:t>
            </a:r>
            <a:r>
              <a:rPr lang="tr-TR" sz="1500" b="1" dirty="0" smtClean="0"/>
              <a:t>. Gör. İpek GÜMÜŞCAN, </a:t>
            </a:r>
            <a:r>
              <a:rPr lang="tr-TR" sz="1500" dirty="0" smtClean="0">
                <a:hlinkClick r:id="rId4"/>
              </a:rPr>
              <a:t>ipekgumuscan@sdu.edu.tr</a:t>
            </a:r>
            <a:r>
              <a:rPr lang="tr-TR" sz="1500" dirty="0" smtClean="0"/>
              <a:t> </a:t>
            </a:r>
          </a:p>
          <a:p>
            <a:pPr marL="0" indent="0">
              <a:buNone/>
            </a:pPr>
            <a:r>
              <a:rPr lang="tr-TR" sz="1500" b="1" dirty="0" smtClean="0"/>
              <a:t>-</a:t>
            </a:r>
            <a:r>
              <a:rPr lang="tr-TR" sz="1500" dirty="0" smtClean="0"/>
              <a:t>Merkezi Projeler ve KA2 Projeleri</a:t>
            </a:r>
            <a:endParaRPr lang="tr-TR" sz="1500" dirty="0"/>
          </a:p>
          <a:p>
            <a:r>
              <a:rPr lang="tr-TR" sz="1500" b="1" dirty="0"/>
              <a:t>Memur Bahattin DURAK</a:t>
            </a:r>
            <a:r>
              <a:rPr lang="tr-TR" sz="1500" dirty="0"/>
              <a:t>, </a:t>
            </a:r>
            <a:r>
              <a:rPr lang="tr-TR" sz="1500" dirty="0">
                <a:hlinkClick r:id="rId5"/>
              </a:rPr>
              <a:t>bahattindurak@sdu.edu.tr</a:t>
            </a:r>
            <a:r>
              <a:rPr lang="tr-TR" sz="1500" dirty="0"/>
              <a:t> </a:t>
            </a:r>
          </a:p>
          <a:p>
            <a:pPr marL="0" indent="0">
              <a:buNone/>
            </a:pPr>
            <a:r>
              <a:rPr lang="tr-TR" sz="1500" dirty="0"/>
              <a:t>-KA131 Ana Proje Giden </a:t>
            </a:r>
            <a:r>
              <a:rPr lang="tr-TR" sz="1500" dirty="0" smtClean="0"/>
              <a:t>Personel Ders </a:t>
            </a:r>
            <a:r>
              <a:rPr lang="tr-TR" sz="1500" dirty="0"/>
              <a:t>Verme/Eğitim </a:t>
            </a:r>
            <a:r>
              <a:rPr lang="tr-TR" sz="1500" dirty="0" smtClean="0"/>
              <a:t>Alma/Giden Staj Öğrencileri</a:t>
            </a:r>
            <a:endParaRPr lang="tr-TR" sz="1500" dirty="0"/>
          </a:p>
          <a:p>
            <a:r>
              <a:rPr lang="tr-TR" sz="1500" b="1" dirty="0"/>
              <a:t>Mütercim Kemal Caner </a:t>
            </a:r>
            <a:r>
              <a:rPr lang="tr-TR" sz="1500" b="1" dirty="0" smtClean="0"/>
              <a:t>BAYRAKÇI</a:t>
            </a:r>
            <a:r>
              <a:rPr lang="tr-TR" sz="1500" dirty="0" smtClean="0"/>
              <a:t>, </a:t>
            </a:r>
            <a:r>
              <a:rPr lang="tr-TR" sz="1500" dirty="0">
                <a:hlinkClick r:id="rId6"/>
              </a:rPr>
              <a:t>canerbayrakci@sdu.edu.tr</a:t>
            </a:r>
            <a:r>
              <a:rPr lang="tr-TR" sz="1500" dirty="0"/>
              <a:t> </a:t>
            </a:r>
          </a:p>
          <a:p>
            <a:pPr marL="0" indent="0">
              <a:buNone/>
            </a:pPr>
            <a:r>
              <a:rPr lang="tr-TR" sz="1500" dirty="0"/>
              <a:t>-Giden Öğrenciler - İtalya, Litvanya, Kuzey Makedonya, Romanya, Polonya </a:t>
            </a:r>
          </a:p>
          <a:p>
            <a:pPr marL="0" indent="0">
              <a:buNone/>
            </a:pPr>
            <a:r>
              <a:rPr lang="tr-TR" sz="1500" dirty="0"/>
              <a:t>-Gelen Öğrenciler</a:t>
            </a:r>
          </a:p>
          <a:p>
            <a:r>
              <a:rPr lang="tr-TR" sz="1500" b="1" dirty="0"/>
              <a:t>Sürekli İşçi Dilek </a:t>
            </a:r>
            <a:r>
              <a:rPr lang="tr-TR" sz="1500" b="1" dirty="0" smtClean="0"/>
              <a:t>BENLİ</a:t>
            </a:r>
            <a:r>
              <a:rPr lang="tr-TR" sz="1500" dirty="0" smtClean="0"/>
              <a:t>, </a:t>
            </a:r>
            <a:r>
              <a:rPr lang="tr-TR" sz="1500" dirty="0" smtClean="0">
                <a:hlinkClick r:id="rId7"/>
              </a:rPr>
              <a:t>dilekbenli@sdu.edu.tr</a:t>
            </a:r>
            <a:r>
              <a:rPr lang="tr-TR" sz="1500" dirty="0" smtClean="0"/>
              <a:t> </a:t>
            </a:r>
            <a:endParaRPr lang="tr-TR" sz="1500" dirty="0"/>
          </a:p>
          <a:p>
            <a:pPr marL="0" indent="0">
              <a:buNone/>
            </a:pPr>
            <a:r>
              <a:rPr lang="tr-TR" sz="1500" dirty="0"/>
              <a:t>-KA131 Projesi (Konsorsiyum) </a:t>
            </a:r>
            <a:r>
              <a:rPr lang="tr-TR" sz="1500" dirty="0" smtClean="0"/>
              <a:t>– Giden Staj Öğrencileri/Personel Ders Verme</a:t>
            </a:r>
          </a:p>
          <a:p>
            <a:r>
              <a:rPr lang="tr-TR" sz="1500" b="1" dirty="0" smtClean="0"/>
              <a:t>Sürekli </a:t>
            </a:r>
            <a:r>
              <a:rPr lang="tr-TR" sz="1500" b="1" dirty="0"/>
              <a:t>İşçi Özlem HALICI</a:t>
            </a:r>
            <a:r>
              <a:rPr lang="tr-TR" sz="1500" dirty="0"/>
              <a:t>, </a:t>
            </a:r>
            <a:r>
              <a:rPr lang="tr-TR" sz="1500" dirty="0">
                <a:hlinkClick r:id="rId8"/>
              </a:rPr>
              <a:t>ozlemhalici@sdu.edu.tr</a:t>
            </a:r>
            <a:r>
              <a:rPr lang="tr-TR" sz="1500" dirty="0"/>
              <a:t> </a:t>
            </a:r>
          </a:p>
          <a:p>
            <a:pPr marL="0" indent="0">
              <a:buNone/>
            </a:pPr>
            <a:r>
              <a:rPr lang="tr-TR" sz="1500" dirty="0"/>
              <a:t>-Giden Öğrenciler – Almanya, Avusturya, Belçika, </a:t>
            </a:r>
            <a:r>
              <a:rPr lang="tr-TR" sz="1500" dirty="0" err="1"/>
              <a:t>Çekya</a:t>
            </a:r>
            <a:r>
              <a:rPr lang="tr-TR" sz="1500" dirty="0"/>
              <a:t>, Hollanda, Hırvatistan, Portekiz, Letonya, Sırbistan, Slovenya</a:t>
            </a:r>
          </a:p>
          <a:p>
            <a:pPr marL="0" indent="0">
              <a:buNone/>
            </a:pPr>
            <a:r>
              <a:rPr lang="tr-TR" sz="1500" dirty="0"/>
              <a:t>-İkili Anlaşmalar</a:t>
            </a:r>
          </a:p>
          <a:p>
            <a:pPr marL="0" indent="0">
              <a:buNone/>
            </a:pPr>
            <a:endParaRPr lang="tr-TR" sz="1500" dirty="0"/>
          </a:p>
          <a:p>
            <a:pPr marL="0" indent="0">
              <a:buNone/>
            </a:pPr>
            <a:endParaRPr lang="tr-TR" sz="1800" dirty="0"/>
          </a:p>
          <a:p>
            <a:pPr marL="0" indent="0">
              <a:buNone/>
            </a:pPr>
            <a:endParaRPr lang="tr-TR" sz="1800" dirty="0"/>
          </a:p>
        </p:txBody>
      </p:sp>
      <p:pic>
        <p:nvPicPr>
          <p:cNvPr id="4" name="Picture 3" descr="C:\Users\Dilara\Desktop\Masaüstü 30.11.2020 - 0052h\sdu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13600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Hazırlanması Gereken </a:t>
            </a:r>
            <a:r>
              <a:rPr lang="tr-TR" dirty="0" smtClean="0"/>
              <a:t>Evraklar</a:t>
            </a:r>
            <a:br>
              <a:rPr lang="tr-TR" dirty="0" smtClean="0"/>
            </a:br>
            <a:r>
              <a:rPr lang="tr-TR" dirty="0" smtClean="0"/>
              <a:t>(Öğrenim)</a:t>
            </a:r>
            <a:endParaRPr lang="tr-TR" dirty="0"/>
          </a:p>
        </p:txBody>
      </p:sp>
      <p:sp>
        <p:nvSpPr>
          <p:cNvPr id="3" name="İçerik Yer Tutucusu 2"/>
          <p:cNvSpPr>
            <a:spLocks noGrp="1"/>
          </p:cNvSpPr>
          <p:nvPr>
            <p:ph idx="1"/>
          </p:nvPr>
        </p:nvSpPr>
        <p:spPr>
          <a:xfrm>
            <a:off x="457200" y="1600200"/>
            <a:ext cx="6419056" cy="4525963"/>
          </a:xfrm>
        </p:spPr>
        <p:txBody>
          <a:bodyPr>
            <a:normAutofit fontScale="77500" lnSpcReduction="20000"/>
          </a:bodyPr>
          <a:lstStyle/>
          <a:p>
            <a:pPr algn="just"/>
            <a:r>
              <a:rPr lang="tr-TR" dirty="0">
                <a:hlinkClick r:id="rId2"/>
              </a:rPr>
              <a:t>https://erasmus.sdu.edu.tr/</a:t>
            </a:r>
            <a:r>
              <a:rPr lang="tr-TR" dirty="0"/>
              <a:t> sayfasını mutlaka inceleyiniz.</a:t>
            </a:r>
          </a:p>
          <a:p>
            <a:pPr algn="just"/>
            <a:r>
              <a:rPr lang="tr-TR" dirty="0">
                <a:hlinkClick r:id="rId3"/>
              </a:rPr>
              <a:t>https://erasmus.sdu.edu.tr/assets/uploads/sites/280/files/gerekli-evraklar-15032019.pdf</a:t>
            </a:r>
            <a:r>
              <a:rPr lang="tr-TR" dirty="0"/>
              <a:t> burada hazırlanması gereken evrakların listesini bulabilirsiniz </a:t>
            </a:r>
          </a:p>
          <a:p>
            <a:pPr algn="just"/>
            <a:r>
              <a:rPr lang="tr-TR" dirty="0"/>
              <a:t>Karşı üniversiteye ilişkin dikkat edilmesi gereken </a:t>
            </a:r>
            <a:r>
              <a:rPr lang="tr-TR" b="1" dirty="0"/>
              <a:t>«</a:t>
            </a:r>
            <a:r>
              <a:rPr lang="tr-TR" b="1" dirty="0" err="1"/>
              <a:t>deadline</a:t>
            </a:r>
            <a:r>
              <a:rPr lang="tr-TR" b="1" dirty="0"/>
              <a:t>» </a:t>
            </a:r>
            <a:r>
              <a:rPr lang="tr-TR" dirty="0"/>
              <a:t>tarihleri bulunmaktadır. – karşı üniversitenin web sitesinde «</a:t>
            </a:r>
            <a:r>
              <a:rPr lang="tr-TR" dirty="0" err="1"/>
              <a:t>nomination</a:t>
            </a:r>
            <a:r>
              <a:rPr lang="tr-TR" dirty="0"/>
              <a:t>», «</a:t>
            </a:r>
            <a:r>
              <a:rPr lang="tr-TR" dirty="0" err="1"/>
              <a:t>application</a:t>
            </a:r>
            <a:r>
              <a:rPr lang="tr-TR" dirty="0"/>
              <a:t>», «online </a:t>
            </a:r>
            <a:r>
              <a:rPr lang="tr-TR" dirty="0" err="1"/>
              <a:t>application</a:t>
            </a:r>
            <a:r>
              <a:rPr lang="tr-TR" dirty="0"/>
              <a:t> </a:t>
            </a:r>
            <a:r>
              <a:rPr lang="tr-TR" dirty="0" err="1"/>
              <a:t>deadline</a:t>
            </a:r>
            <a:r>
              <a:rPr lang="tr-TR" dirty="0"/>
              <a:t>» – bilgileri içerisinde yer almaktadır. Bu tarihleri geçirmemeye özen gösterin.</a:t>
            </a:r>
          </a:p>
          <a:p>
            <a:pPr algn="just"/>
            <a:endParaRPr lang="tr-TR" dirty="0"/>
          </a:p>
          <a:p>
            <a:pPr algn="just"/>
            <a:endParaRPr lang="tr-TR" dirty="0"/>
          </a:p>
          <a:p>
            <a:pPr marL="0" indent="0" algn="just">
              <a:buNone/>
            </a:pPr>
            <a:endParaRPr lang="tr-TR" dirty="0"/>
          </a:p>
        </p:txBody>
      </p:sp>
      <p:pic>
        <p:nvPicPr>
          <p:cNvPr id="4" name="Picture 3" descr="C:\Users\Dilara\Desktop\Masaüstü 30.11.2020 - 0052h\sd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5"/>
          <a:stretch>
            <a:fillRect/>
          </a:stretch>
        </p:blipFill>
        <p:spPr>
          <a:xfrm>
            <a:off x="7115158" y="1916832"/>
            <a:ext cx="1606732" cy="2082860"/>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69022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904D3D8-1B0E-A971-B244-41DABCE687CD}"/>
              </a:ext>
            </a:extLst>
          </p:cNvPr>
          <p:cNvSpPr>
            <a:spLocks noGrp="1"/>
          </p:cNvSpPr>
          <p:nvPr>
            <p:ph type="title"/>
          </p:nvPr>
        </p:nvSpPr>
        <p:spPr>
          <a:xfrm>
            <a:off x="457200" y="274638"/>
            <a:ext cx="8229600" cy="562074"/>
          </a:xfrm>
        </p:spPr>
        <p:txBody>
          <a:bodyPr>
            <a:normAutofit fontScale="90000"/>
          </a:bodyPr>
          <a:lstStyle/>
          <a:p>
            <a:r>
              <a:rPr lang="tr-TR" dirty="0" err="1"/>
              <a:t>Erasmus</a:t>
            </a:r>
            <a:r>
              <a:rPr lang="tr-TR" dirty="0"/>
              <a:t>+ Nedir?</a:t>
            </a:r>
          </a:p>
        </p:txBody>
      </p:sp>
      <p:graphicFrame>
        <p:nvGraphicFramePr>
          <p:cNvPr id="4" name="İçerik Yer Tutucusu 3">
            <a:extLst>
              <a:ext uri="{FF2B5EF4-FFF2-40B4-BE49-F238E27FC236}">
                <a16:creationId xmlns:a16="http://schemas.microsoft.com/office/drawing/2014/main" xmlns="" id="{EE96B9DA-05BA-60E1-5B31-F680711F8B81}"/>
              </a:ext>
            </a:extLst>
          </p:cNvPr>
          <p:cNvGraphicFramePr>
            <a:graphicFrameLocks noGrp="1"/>
          </p:cNvGraphicFramePr>
          <p:nvPr>
            <p:ph idx="1"/>
            <p:extLst>
              <p:ext uri="{D42A27DB-BD31-4B8C-83A1-F6EECF244321}">
                <p14:modId xmlns:p14="http://schemas.microsoft.com/office/powerpoint/2010/main" val="1620084560"/>
              </p:ext>
            </p:extLst>
          </p:nvPr>
        </p:nvGraphicFramePr>
        <p:xfrm>
          <a:off x="457200" y="836712"/>
          <a:ext cx="82296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74644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5B1B50-40C3-876F-240D-73ACC89D4A55}"/>
              </a:ext>
            </a:extLst>
          </p:cNvPr>
          <p:cNvSpPr>
            <a:spLocks noGrp="1"/>
          </p:cNvSpPr>
          <p:nvPr>
            <p:ph type="title"/>
          </p:nvPr>
        </p:nvSpPr>
        <p:spPr/>
        <p:txBody>
          <a:bodyPr/>
          <a:lstStyle/>
          <a:p>
            <a:r>
              <a:rPr lang="tr-TR" dirty="0"/>
              <a:t>Önemli</a:t>
            </a:r>
          </a:p>
        </p:txBody>
      </p:sp>
      <p:sp>
        <p:nvSpPr>
          <p:cNvPr id="3" name="İçerik Yer Tutucusu 2">
            <a:extLst>
              <a:ext uri="{FF2B5EF4-FFF2-40B4-BE49-F238E27FC236}">
                <a16:creationId xmlns:a16="http://schemas.microsoft.com/office/drawing/2014/main" xmlns="" id="{0680A568-13C3-E5FD-DB77-BC0D1296AF57}"/>
              </a:ext>
            </a:extLst>
          </p:cNvPr>
          <p:cNvSpPr>
            <a:spLocks noGrp="1"/>
          </p:cNvSpPr>
          <p:nvPr>
            <p:ph idx="1"/>
          </p:nvPr>
        </p:nvSpPr>
        <p:spPr/>
        <p:txBody>
          <a:bodyPr>
            <a:normAutofit fontScale="85000" lnSpcReduction="20000"/>
          </a:bodyPr>
          <a:lstStyle/>
          <a:p>
            <a:r>
              <a:rPr lang="tr-TR" dirty="0"/>
              <a:t>Faaliyete katılacak öğrencilerin yükseköğretim kurumunda bir diploma programına kayıtlı olması gerekir. </a:t>
            </a:r>
          </a:p>
          <a:p>
            <a:r>
              <a:rPr lang="tr-TR" dirty="0"/>
              <a:t>Öğrencilerin diploma/derecelerinin gerektirdiği çalışmaları yurtdışında yapmak üzere, bir tam akademik yıl için 60 AKTS; iki dönemlik akademik yılda bir dönem için 30 AKTS ve üç dönemlik akademik yılda bir dönem için 20 AKTS kredisine denk gelen programı takip etmek üzere gönderilmesi beklenir. </a:t>
            </a:r>
          </a:p>
          <a:p>
            <a:r>
              <a:rPr lang="tr-TR" dirty="0"/>
              <a:t>Takip edilen programda başarılı olunan kredilere tam akademik tanınma sağlanır. Başarısız olunan krediler ev sahibi kurumda tekrar edilir.</a:t>
            </a:r>
          </a:p>
        </p:txBody>
      </p:sp>
      <p:pic>
        <p:nvPicPr>
          <p:cNvPr id="4" name="Picture 3" descr="C:\Users\Dilara\Desktop\Masaüstü 30.11.2020 - 0052h\sdu_logo.jpg">
            <a:extLst>
              <a:ext uri="{FF2B5EF4-FFF2-40B4-BE49-F238E27FC236}">
                <a16:creationId xmlns:a16="http://schemas.microsoft.com/office/drawing/2014/main" xmlns="" id="{B2CE1BBE-1C9B-8180-198D-34D67D4698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66441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476FA2-8C52-1B36-70C7-806584A902CF}"/>
              </a:ext>
            </a:extLst>
          </p:cNvPr>
          <p:cNvSpPr>
            <a:spLocks noGrp="1"/>
          </p:cNvSpPr>
          <p:nvPr>
            <p:ph type="title"/>
          </p:nvPr>
        </p:nvSpPr>
        <p:spPr/>
        <p:txBody>
          <a:bodyPr/>
          <a:lstStyle/>
          <a:p>
            <a:r>
              <a:rPr lang="tr-TR" dirty="0"/>
              <a:t>Ders Seçimi</a:t>
            </a:r>
          </a:p>
        </p:txBody>
      </p:sp>
      <p:sp>
        <p:nvSpPr>
          <p:cNvPr id="3" name="İçerik Yer Tutucusu 2">
            <a:extLst>
              <a:ext uri="{FF2B5EF4-FFF2-40B4-BE49-F238E27FC236}">
                <a16:creationId xmlns:a16="http://schemas.microsoft.com/office/drawing/2014/main" xmlns="" id="{4F578B2A-E94A-3718-AAD9-DED239A67DAE}"/>
              </a:ext>
            </a:extLst>
          </p:cNvPr>
          <p:cNvSpPr>
            <a:spLocks noGrp="1"/>
          </p:cNvSpPr>
          <p:nvPr>
            <p:ph idx="1"/>
          </p:nvPr>
        </p:nvSpPr>
        <p:spPr/>
        <p:txBody>
          <a:bodyPr>
            <a:normAutofit fontScale="70000" lnSpcReduction="20000"/>
          </a:bodyPr>
          <a:lstStyle/>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Öğrencinin ilgili dönemde, karşı kurumda açılacak dersleri araştırıp Bölüm Koordinatörü ile birlikte hangi derslerin alınacağının ve hangi derslerin birbiri ile eşleneceğinin çalışmasını yapması beklenmektedir.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Ders seçmede ve eşleştirmede birebir ders uyumu aranmaz. Derslerin içeriklerinin uyması yeterli kabul edilmektedir. Ayrıca iki ders 1 ders yerine geçebilmektedir.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Ancak öğrenci bu iki dersin herhangi birinden başarısız olması durumunda eşleniği SDÜ dersinden de başarısız sayılacaktır.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Öğrenim Anlaşması ve Ders Tanınırlık belgesi doldurulup gerekli imzalar atıldıktan sonra Bölüm/Anabilim Dalı ve Fakülte/Enstitü Kurulu kararı alınır. </a:t>
            </a:r>
          </a:p>
          <a:p>
            <a:pPr algn="just" eaLnBrk="1" hangingPunct="1">
              <a:buFont typeface="Arial" panose="020B0604020202020204" pitchFamily="34" charset="0"/>
              <a:buChar char="•"/>
            </a:pPr>
            <a:r>
              <a:rPr lang="tr-TR" altLang="tr-TR" sz="3200" dirty="0">
                <a:latin typeface="Calibri" panose="020F0502020204030204" pitchFamily="34" charset="0"/>
                <a:cs typeface="Times New Roman" panose="02020603050405020304" pitchFamily="18" charset="0"/>
              </a:rPr>
              <a:t>Bu kararlar, öğrenci yurtdışında eğitimine başlamadan önce öğreniminin tanınacağının bir güvencesi olmaktadır. </a:t>
            </a:r>
          </a:p>
          <a:p>
            <a:endParaRPr lang="tr-TR" dirty="0"/>
          </a:p>
        </p:txBody>
      </p:sp>
      <p:pic>
        <p:nvPicPr>
          <p:cNvPr id="4" name="Picture 3" descr="C:\Users\Dilara\Desktop\Masaüstü 30.11.2020 - 0052h\sdu_logo.jpg">
            <a:extLst>
              <a:ext uri="{FF2B5EF4-FFF2-40B4-BE49-F238E27FC236}">
                <a16:creationId xmlns:a16="http://schemas.microsoft.com/office/drawing/2014/main" xmlns="" id="{A928A657-458F-01F1-B57A-71CECA3FD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35545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C5207C-1045-D99A-3B45-C3E8C2CE5B8D}"/>
              </a:ext>
            </a:extLst>
          </p:cNvPr>
          <p:cNvSpPr>
            <a:spLocks noGrp="1"/>
          </p:cNvSpPr>
          <p:nvPr>
            <p:ph type="title"/>
          </p:nvPr>
        </p:nvSpPr>
        <p:spPr/>
        <p:txBody>
          <a:bodyPr>
            <a:noAutofit/>
          </a:bodyPr>
          <a:lstStyle/>
          <a:p>
            <a:r>
              <a:rPr lang="tr-TR" sz="4000" dirty="0" err="1"/>
              <a:t>Erasmus</a:t>
            </a:r>
            <a:r>
              <a:rPr lang="tr-TR" sz="4000" dirty="0"/>
              <a:t> Kurum Koordinatörlüğü Youtube Sayfamız</a:t>
            </a:r>
          </a:p>
        </p:txBody>
      </p:sp>
      <p:sp>
        <p:nvSpPr>
          <p:cNvPr id="3" name="İçerik Yer Tutucusu 2">
            <a:extLst>
              <a:ext uri="{FF2B5EF4-FFF2-40B4-BE49-F238E27FC236}">
                <a16:creationId xmlns:a16="http://schemas.microsoft.com/office/drawing/2014/main" xmlns="" id="{837E7853-6EF9-5DD6-2CBD-95B9AFD3658B}"/>
              </a:ext>
            </a:extLst>
          </p:cNvPr>
          <p:cNvSpPr>
            <a:spLocks noGrp="1"/>
          </p:cNvSpPr>
          <p:nvPr>
            <p:ph sz="half" idx="1"/>
          </p:nvPr>
        </p:nvSpPr>
        <p:spPr/>
        <p:txBody>
          <a:bodyPr/>
          <a:lstStyle/>
          <a:p>
            <a:r>
              <a:rPr lang="tr-TR" dirty="0"/>
              <a:t>Youtube sayfamızdan gerekli evrakların nasıl doldurulacağına dair hazırlamış olduğumuz videolardan yardım alabilirsiniz. (Learning </a:t>
            </a:r>
            <a:r>
              <a:rPr lang="tr-TR" dirty="0" err="1"/>
              <a:t>aggrement</a:t>
            </a:r>
            <a:r>
              <a:rPr lang="tr-TR" dirty="0"/>
              <a:t>, </a:t>
            </a:r>
            <a:r>
              <a:rPr lang="tr-TR" dirty="0" err="1"/>
              <a:t>Recognition</a:t>
            </a:r>
            <a:r>
              <a:rPr lang="tr-TR" dirty="0"/>
              <a:t> </a:t>
            </a:r>
            <a:r>
              <a:rPr lang="tr-TR" dirty="0" err="1"/>
              <a:t>sheet</a:t>
            </a:r>
            <a:r>
              <a:rPr lang="tr-TR" dirty="0"/>
              <a:t>, </a:t>
            </a:r>
            <a:r>
              <a:rPr lang="tr-TR" dirty="0" err="1"/>
              <a:t>vs</a:t>
            </a:r>
            <a:r>
              <a:rPr lang="tr-TR" dirty="0"/>
              <a:t>)</a:t>
            </a:r>
          </a:p>
        </p:txBody>
      </p:sp>
      <p:sp>
        <p:nvSpPr>
          <p:cNvPr id="4" name="İçerik Yer Tutucusu 3">
            <a:extLst>
              <a:ext uri="{FF2B5EF4-FFF2-40B4-BE49-F238E27FC236}">
                <a16:creationId xmlns:a16="http://schemas.microsoft.com/office/drawing/2014/main" xmlns="" id="{C38173C8-14B3-FBFF-1130-B7E6A1590091}"/>
              </a:ext>
            </a:extLst>
          </p:cNvPr>
          <p:cNvSpPr>
            <a:spLocks noGrp="1"/>
          </p:cNvSpPr>
          <p:nvPr>
            <p:ph sz="half" idx="2"/>
          </p:nvPr>
        </p:nvSpPr>
        <p:spPr/>
        <p:txBody>
          <a:bodyPr/>
          <a:lstStyle/>
          <a:p>
            <a:r>
              <a:rPr lang="tr-TR" dirty="0"/>
              <a:t>SDÜ </a:t>
            </a:r>
            <a:r>
              <a:rPr lang="tr-TR" dirty="0" err="1"/>
              <a:t>Erasmus</a:t>
            </a:r>
            <a:r>
              <a:rPr lang="tr-TR" dirty="0"/>
              <a:t> ofisi </a:t>
            </a:r>
            <a:r>
              <a:rPr lang="tr-TR" dirty="0" err="1"/>
              <a:t>youtube</a:t>
            </a:r>
            <a:r>
              <a:rPr lang="tr-TR" dirty="0"/>
              <a:t> adresimiz; </a:t>
            </a:r>
            <a:r>
              <a:rPr lang="tr-TR" dirty="0">
                <a:hlinkClick r:id="rId2"/>
              </a:rPr>
              <a:t>https://www.youtube.com/channel/UCHNe0n_xyp9MhVx7WAeno3w</a:t>
            </a:r>
            <a:r>
              <a:rPr lang="tr-TR" dirty="0"/>
              <a:t> </a:t>
            </a:r>
          </a:p>
        </p:txBody>
      </p:sp>
      <p:pic>
        <p:nvPicPr>
          <p:cNvPr id="5" name="Picture 3" descr="C:\Users\Dilara\Desktop\Masaüstü 30.11.2020 - 0052h\sdu_logo.jpg">
            <a:extLst>
              <a:ext uri="{FF2B5EF4-FFF2-40B4-BE49-F238E27FC236}">
                <a16:creationId xmlns:a16="http://schemas.microsoft.com/office/drawing/2014/main" xmlns="" id="{F230F74A-6AED-790B-C9F0-4A6B0813D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873" y="29546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stretch>
            <a:fillRect/>
          </a:stretch>
        </p:blipFill>
        <p:spPr>
          <a:xfrm>
            <a:off x="5731218" y="3910489"/>
            <a:ext cx="1872564" cy="2427468"/>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4709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Hazırlanması Gereken Evraklar</a:t>
            </a:r>
            <a:br>
              <a:rPr lang="tr-TR" dirty="0"/>
            </a:br>
            <a:r>
              <a:rPr lang="tr-TR" dirty="0" smtClean="0"/>
              <a:t>(Staj)</a:t>
            </a:r>
            <a:endParaRPr lang="tr-TR" dirty="0"/>
          </a:p>
        </p:txBody>
      </p:sp>
      <p:sp>
        <p:nvSpPr>
          <p:cNvPr id="3" name="İçerik Yer Tutucusu 2"/>
          <p:cNvSpPr>
            <a:spLocks noGrp="1"/>
          </p:cNvSpPr>
          <p:nvPr>
            <p:ph idx="1"/>
          </p:nvPr>
        </p:nvSpPr>
        <p:spPr>
          <a:xfrm>
            <a:off x="457200" y="1600200"/>
            <a:ext cx="7499176" cy="5429200"/>
          </a:xfrm>
        </p:spPr>
        <p:txBody>
          <a:bodyPr>
            <a:normAutofit fontScale="62500" lnSpcReduction="20000"/>
          </a:bodyPr>
          <a:lstStyle/>
          <a:p>
            <a:pPr algn="just"/>
            <a:r>
              <a:rPr lang="tr-TR" sz="3400" dirty="0">
                <a:hlinkClick r:id="rId2"/>
              </a:rPr>
              <a:t>https://erasmus.sdu.edu.tr/</a:t>
            </a:r>
            <a:r>
              <a:rPr lang="tr-TR" sz="3400" dirty="0"/>
              <a:t> sayfasını inceleyiniz.</a:t>
            </a:r>
          </a:p>
          <a:p>
            <a:pPr algn="just"/>
            <a:r>
              <a:rPr lang="tr-TR" sz="3400" dirty="0">
                <a:hlinkClick r:id="rId3"/>
              </a:rPr>
              <a:t>https://erasmus.sdu.edu.tr/assets/uploads/sites/280/files/gerekli-evraklar-15032019.pdf</a:t>
            </a:r>
            <a:r>
              <a:rPr lang="tr-TR" sz="3400" dirty="0"/>
              <a:t> linkinde hazırlanması gereken evrakların listesini bulabilirsiniz. </a:t>
            </a:r>
          </a:p>
          <a:p>
            <a:pPr algn="just"/>
            <a:r>
              <a:rPr lang="tr-TR" sz="3400" dirty="0"/>
              <a:t>Öğrenciler staj yerlerini kendileri bulmaktadır. </a:t>
            </a:r>
            <a:r>
              <a:rPr lang="tr-TR" sz="3400" dirty="0" smtClean="0"/>
              <a:t>	</a:t>
            </a:r>
          </a:p>
          <a:p>
            <a:pPr lvl="1" algn="just"/>
            <a:r>
              <a:rPr lang="tr-TR" sz="3000" dirty="0" smtClean="0"/>
              <a:t>Erasmus Kurum Koordinatörlüğü web sitesindeki ikili anlaşmalar listesinden staj anlaşması olan üniversiteleri inceleyebilirler,</a:t>
            </a:r>
          </a:p>
          <a:p>
            <a:pPr lvl="1" algn="just"/>
            <a:r>
              <a:rPr lang="tr-TR" sz="3000" dirty="0" smtClean="0">
                <a:hlinkClick r:id="rId4"/>
              </a:rPr>
              <a:t>https://erasmusintern.org/</a:t>
            </a:r>
            <a:endParaRPr lang="tr-TR" sz="3000" dirty="0"/>
          </a:p>
          <a:p>
            <a:pPr lvl="1" algn="just"/>
            <a:endParaRPr lang="tr-TR" sz="3000" dirty="0"/>
          </a:p>
          <a:p>
            <a:pPr lvl="1" algn="just"/>
            <a:endParaRPr lang="tr-TR" sz="3000" dirty="0" smtClean="0">
              <a:hlinkClick r:id="rId5"/>
            </a:endParaRPr>
          </a:p>
          <a:p>
            <a:pPr lvl="1" algn="just"/>
            <a:r>
              <a:rPr lang="tr-TR" sz="3000" dirty="0" smtClean="0">
                <a:hlinkClick r:id="rId5"/>
              </a:rPr>
              <a:t>http</a:t>
            </a:r>
            <a:r>
              <a:rPr lang="tr-TR" sz="3000" dirty="0">
                <a:hlinkClick r:id="rId5"/>
              </a:rPr>
              <a:t>://globalplacement.com/en/home</a:t>
            </a:r>
            <a:r>
              <a:rPr lang="tr-TR" sz="3000" dirty="0"/>
              <a:t>  </a:t>
            </a:r>
            <a:r>
              <a:rPr lang="tr-TR" sz="3000" dirty="0" smtClean="0"/>
              <a:t>sitelerine </a:t>
            </a:r>
            <a:r>
              <a:rPr lang="tr-TR" sz="3000" dirty="0"/>
              <a:t>bakabilirsiniz</a:t>
            </a:r>
            <a:r>
              <a:rPr lang="tr-TR" sz="3000" dirty="0" smtClean="0"/>
              <a:t>.</a:t>
            </a:r>
          </a:p>
          <a:p>
            <a:pPr algn="just"/>
            <a:endParaRPr lang="tr-TR" sz="3400" dirty="0"/>
          </a:p>
          <a:p>
            <a:pPr algn="just"/>
            <a:r>
              <a:rPr lang="tr-TR" sz="3400" dirty="0"/>
              <a:t>Yazıştığınız ve kabul aldığınız kurum veya şirketten – Kabul Belgesi ve onaylanmış Training </a:t>
            </a:r>
            <a:r>
              <a:rPr lang="tr-TR" sz="3400" dirty="0" err="1"/>
              <a:t>Agreement</a:t>
            </a:r>
            <a:r>
              <a:rPr lang="tr-TR" sz="3400" dirty="0"/>
              <a:t> formunu staj başlama tarihinden en az iki (2) ay önce ilgili Ofis Personeline e-posta olarak iletmeniz gerekmektedir .</a:t>
            </a:r>
          </a:p>
          <a:p>
            <a:endParaRPr lang="tr-TR" dirty="0"/>
          </a:p>
          <a:p>
            <a:endParaRPr lang="tr-TR" dirty="0"/>
          </a:p>
          <a:p>
            <a:pPr marL="0" indent="0">
              <a:buNone/>
            </a:pPr>
            <a:endParaRPr lang="tr-TR" dirty="0"/>
          </a:p>
        </p:txBody>
      </p:sp>
      <p:pic>
        <p:nvPicPr>
          <p:cNvPr id="4" name="Picture 3" descr="C:\Users\Dilara\Desktop\Masaüstü 30.11.2020 - 0052h\sd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7"/>
          <a:stretch>
            <a:fillRect/>
          </a:stretch>
        </p:blipFill>
        <p:spPr>
          <a:xfrm>
            <a:off x="7944409" y="865014"/>
            <a:ext cx="1152128" cy="1493542"/>
          </a:xfrm>
          <a:prstGeom prst="rect">
            <a:avLst/>
          </a:prstGeom>
        </p:spPr>
      </p:pic>
      <p:pic>
        <p:nvPicPr>
          <p:cNvPr id="6" name="Resim 5"/>
          <p:cNvPicPr>
            <a:picLocks noChangeAspect="1"/>
          </p:cNvPicPr>
          <p:nvPr/>
        </p:nvPicPr>
        <p:blipFill>
          <a:blip r:embed="rId8"/>
          <a:stretch>
            <a:fillRect/>
          </a:stretch>
        </p:blipFill>
        <p:spPr>
          <a:xfrm>
            <a:off x="7596336" y="4114396"/>
            <a:ext cx="720080" cy="933464"/>
          </a:xfrm>
          <a:prstGeom prst="rect">
            <a:avLst/>
          </a:prstGeom>
        </p:spPr>
      </p:pic>
      <p:pic>
        <p:nvPicPr>
          <p:cNvPr id="7" name="Resim 6"/>
          <p:cNvPicPr>
            <a:picLocks noChangeAspect="1"/>
          </p:cNvPicPr>
          <p:nvPr/>
        </p:nvPicPr>
        <p:blipFill>
          <a:blip r:embed="rId9"/>
          <a:stretch>
            <a:fillRect/>
          </a:stretch>
        </p:blipFill>
        <p:spPr>
          <a:xfrm>
            <a:off x="4644008" y="3573016"/>
            <a:ext cx="722117" cy="936104"/>
          </a:xfrm>
          <a:prstGeom prst="rect">
            <a:avLst/>
          </a:prstGeom>
        </p:spPr>
      </p:pic>
      <p:pic>
        <p:nvPicPr>
          <p:cNvPr id="8" name="Resim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82920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Hibeler 2023 KA131 Projesi – Öğrenim, Staj </a:t>
            </a:r>
            <a:br>
              <a:rPr lang="tr-TR" sz="2800" dirty="0"/>
            </a:br>
            <a:r>
              <a:rPr lang="tr-TR" sz="2800" dirty="0"/>
              <a:t>ve Staj Konsorsiyum</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794031151"/>
              </p:ext>
            </p:extLst>
          </p:nvPr>
        </p:nvGraphicFramePr>
        <p:xfrm>
          <a:off x="457200" y="1435290"/>
          <a:ext cx="8229600" cy="4585999"/>
        </p:xfrm>
        <a:graphic>
          <a:graphicData uri="http://schemas.openxmlformats.org/drawingml/2006/table">
            <a:tbl>
              <a:tblPr firstRow="1" bandRow="1">
                <a:tableStyleId>{21E4AEA4-8DFA-4A89-87EB-49C32662AFE0}</a:tableStyleId>
              </a:tblPr>
              <a:tblGrid>
                <a:gridCol w="3394720">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2386608">
                  <a:extLst>
                    <a:ext uri="{9D8B030D-6E8A-4147-A177-3AD203B41FA5}">
                      <a16:colId xmlns:a16="http://schemas.microsoft.com/office/drawing/2014/main" xmlns="" val="20002"/>
                    </a:ext>
                  </a:extLst>
                </a:gridCol>
              </a:tblGrid>
              <a:tr h="836959">
                <a:tc>
                  <a:txBody>
                    <a:bodyPr/>
                    <a:lstStyle/>
                    <a:p>
                      <a:r>
                        <a:rPr lang="tr-TR" dirty="0"/>
                        <a:t>Hareketlilikte</a:t>
                      </a:r>
                      <a:r>
                        <a:rPr lang="tr-TR" baseline="0" dirty="0"/>
                        <a:t> Misafir Olunan Ülkeler</a:t>
                      </a:r>
                      <a:endParaRPr lang="tr-TR" dirty="0"/>
                    </a:p>
                  </a:txBody>
                  <a:tcPr/>
                </a:tc>
                <a:tc>
                  <a:txBody>
                    <a:bodyPr/>
                    <a:lstStyle/>
                    <a:p>
                      <a:r>
                        <a:rPr lang="tr-TR" dirty="0"/>
                        <a:t>Aylık Hibe Öğrenim</a:t>
                      </a:r>
                      <a:r>
                        <a:rPr lang="tr-TR" baseline="0" dirty="0"/>
                        <a:t> (Euro)</a:t>
                      </a:r>
                      <a:endParaRPr lang="tr-TR" dirty="0"/>
                    </a:p>
                  </a:txBody>
                  <a:tcPr/>
                </a:tc>
                <a:tc>
                  <a:txBody>
                    <a:bodyPr/>
                    <a:lstStyle/>
                    <a:p>
                      <a:r>
                        <a:rPr lang="tr-TR" dirty="0"/>
                        <a:t>Aylık Hibe Staj (Euro)</a:t>
                      </a:r>
                    </a:p>
                  </a:txBody>
                  <a:tcPr/>
                </a:tc>
                <a:extLst>
                  <a:ext uri="{0D108BD9-81ED-4DB2-BD59-A6C34878D82A}">
                    <a16:rowId xmlns:a16="http://schemas.microsoft.com/office/drawing/2014/main" xmlns="" val="10000"/>
                  </a:ext>
                </a:extLst>
              </a:tr>
              <a:tr h="2215976">
                <a:tc>
                  <a:txBody>
                    <a:bodyPr/>
                    <a:lstStyle/>
                    <a:p>
                      <a:r>
                        <a:rPr lang="tr-TR" sz="1800" b="1" kern="1200" dirty="0">
                          <a:solidFill>
                            <a:schemeClr val="dk1"/>
                          </a:solidFill>
                          <a:effectLst/>
                          <a:latin typeface="+mn-lt"/>
                          <a:ea typeface="+mn-ea"/>
                          <a:cs typeface="+mn-cs"/>
                        </a:rPr>
                        <a:t>Almanya, Avusturya, Belçika</a:t>
                      </a:r>
                      <a:r>
                        <a:rPr lang="tr-TR" sz="1800" kern="1200" dirty="0">
                          <a:solidFill>
                            <a:schemeClr val="dk1"/>
                          </a:solidFill>
                          <a:effectLst/>
                          <a:latin typeface="+mn-lt"/>
                          <a:ea typeface="+mn-ea"/>
                          <a:cs typeface="+mn-cs"/>
                        </a:rPr>
                        <a:t>, Danimarka, Finlandiya, </a:t>
                      </a:r>
                      <a:r>
                        <a:rPr lang="tr-TR" sz="1800" b="1" kern="1200" dirty="0">
                          <a:solidFill>
                            <a:schemeClr val="dk1"/>
                          </a:solidFill>
                          <a:effectLst/>
                          <a:latin typeface="+mn-lt"/>
                          <a:ea typeface="+mn-ea"/>
                          <a:cs typeface="+mn-cs"/>
                        </a:rPr>
                        <a:t>Fransa</a:t>
                      </a:r>
                      <a:r>
                        <a:rPr lang="tr-TR" sz="1800" kern="1200" dirty="0">
                          <a:solidFill>
                            <a:schemeClr val="dk1"/>
                          </a:solidFill>
                          <a:effectLst/>
                          <a:latin typeface="+mn-lt"/>
                          <a:ea typeface="+mn-ea"/>
                          <a:cs typeface="+mn-cs"/>
                        </a:rPr>
                        <a:t>, İrlanda, </a:t>
                      </a:r>
                      <a:r>
                        <a:rPr lang="tr-TR" sz="1800" b="1" kern="1200" dirty="0">
                          <a:solidFill>
                            <a:schemeClr val="dk1"/>
                          </a:solidFill>
                          <a:effectLst/>
                          <a:latin typeface="+mn-lt"/>
                          <a:ea typeface="+mn-ea"/>
                          <a:cs typeface="+mn-cs"/>
                        </a:rPr>
                        <a:t>İtalya</a:t>
                      </a:r>
                      <a:r>
                        <a:rPr lang="tr-TR" sz="1800" kern="1200" dirty="0">
                          <a:solidFill>
                            <a:schemeClr val="dk1"/>
                          </a:solidFill>
                          <a:effectLst/>
                          <a:latin typeface="+mn-lt"/>
                          <a:ea typeface="+mn-ea"/>
                          <a:cs typeface="+mn-cs"/>
                        </a:rPr>
                        <a:t>, İzlanda, Lihtenştayn, Lüksemburg, </a:t>
                      </a:r>
                      <a:r>
                        <a:rPr lang="tr-TR" sz="1800" b="1" kern="1200" dirty="0">
                          <a:solidFill>
                            <a:schemeClr val="dk1"/>
                          </a:solidFill>
                          <a:effectLst/>
                          <a:latin typeface="+mn-lt"/>
                          <a:ea typeface="+mn-ea"/>
                          <a:cs typeface="+mn-cs"/>
                        </a:rPr>
                        <a:t>Hollanda</a:t>
                      </a:r>
                      <a:r>
                        <a:rPr lang="tr-TR" sz="1800" kern="1200" dirty="0">
                          <a:solidFill>
                            <a:schemeClr val="dk1"/>
                          </a:solidFill>
                          <a:effectLst/>
                          <a:latin typeface="+mn-lt"/>
                          <a:ea typeface="+mn-ea"/>
                          <a:cs typeface="+mn-cs"/>
                        </a:rPr>
                        <a:t>, İsveç, Norveç</a:t>
                      </a:r>
                    </a:p>
                    <a:p>
                      <a:r>
                        <a:rPr lang="tr-TR" sz="1800" kern="1200" dirty="0">
                          <a:solidFill>
                            <a:schemeClr val="dk1"/>
                          </a:solidFill>
                          <a:effectLst/>
                          <a:latin typeface="+mn-lt"/>
                          <a:ea typeface="+mn-ea"/>
                          <a:cs typeface="+mn-cs"/>
                        </a:rPr>
                        <a:t> Güney Kıbrıs Rum Yönetimi, İspanya, Malta, Portekiz, </a:t>
                      </a:r>
                      <a:r>
                        <a:rPr lang="tr-TR" sz="1800" kern="1200" dirty="0" smtClean="0">
                          <a:solidFill>
                            <a:schemeClr val="dk1"/>
                          </a:solidFill>
                          <a:effectLst/>
                          <a:latin typeface="+mn-lt"/>
                          <a:ea typeface="+mn-ea"/>
                          <a:cs typeface="+mn-cs"/>
                        </a:rPr>
                        <a:t>Yunanistan</a:t>
                      </a:r>
                      <a:endParaRPr lang="tr-TR" dirty="0"/>
                    </a:p>
                  </a:txBody>
                  <a:tcPr/>
                </a:tc>
                <a:tc>
                  <a:txBody>
                    <a:bodyPr/>
                    <a:lstStyle/>
                    <a:p>
                      <a:pPr algn="ctr"/>
                      <a:endParaRPr lang="tr-TR" dirty="0"/>
                    </a:p>
                    <a:p>
                      <a:pPr algn="ctr"/>
                      <a:endParaRPr lang="tr-TR" dirty="0"/>
                    </a:p>
                    <a:p>
                      <a:pPr algn="ctr"/>
                      <a:r>
                        <a:rPr lang="tr-TR" dirty="0"/>
                        <a:t>600</a:t>
                      </a:r>
                    </a:p>
                  </a:txBody>
                  <a:tcPr/>
                </a:tc>
                <a:tc>
                  <a:txBody>
                    <a:bodyPr/>
                    <a:lstStyle/>
                    <a:p>
                      <a:pPr algn="ctr"/>
                      <a:endParaRPr lang="tr-TR" dirty="0"/>
                    </a:p>
                    <a:p>
                      <a:pPr algn="ctr"/>
                      <a:endParaRPr lang="tr-TR" dirty="0"/>
                    </a:p>
                    <a:p>
                      <a:pPr algn="ctr"/>
                      <a:r>
                        <a:rPr lang="tr-TR" dirty="0"/>
                        <a:t>750</a:t>
                      </a:r>
                    </a:p>
                  </a:txBody>
                  <a:tcPr/>
                </a:tc>
                <a:extLst>
                  <a:ext uri="{0D108BD9-81ED-4DB2-BD59-A6C34878D82A}">
                    <a16:rowId xmlns:a16="http://schemas.microsoft.com/office/drawing/2014/main" xmlns="" val="10001"/>
                  </a:ext>
                </a:extLst>
              </a:tr>
              <a:tr h="1298128">
                <a:tc>
                  <a:txBody>
                    <a:bodyPr/>
                    <a:lstStyle/>
                    <a:p>
                      <a:r>
                        <a:rPr lang="tr-TR" sz="1800" kern="1200" dirty="0">
                          <a:solidFill>
                            <a:schemeClr val="dk1"/>
                          </a:solidFill>
                          <a:effectLst/>
                          <a:latin typeface="+mn-lt"/>
                          <a:ea typeface="+mn-ea"/>
                          <a:cs typeface="+mn-cs"/>
                        </a:rPr>
                        <a:t>Bulgaristan, </a:t>
                      </a:r>
                      <a:r>
                        <a:rPr lang="tr-TR" sz="1800" kern="1200" dirty="0" err="1">
                          <a:solidFill>
                            <a:schemeClr val="dk1"/>
                          </a:solidFill>
                          <a:effectLst/>
                          <a:latin typeface="+mn-lt"/>
                          <a:ea typeface="+mn-ea"/>
                          <a:cs typeface="+mn-cs"/>
                        </a:rPr>
                        <a:t>Çekya</a:t>
                      </a:r>
                      <a:r>
                        <a:rPr lang="tr-TR" sz="1800" kern="1200" dirty="0">
                          <a:solidFill>
                            <a:schemeClr val="dk1"/>
                          </a:solidFill>
                          <a:effectLst/>
                          <a:latin typeface="+mn-lt"/>
                          <a:ea typeface="+mn-ea"/>
                          <a:cs typeface="+mn-cs"/>
                        </a:rPr>
                        <a:t>, Estonya, Hırvatistan, Kuzey Makedonya, Letonya, Litvanya, Macaristan, Polonya, Romanya, Sırbistan, Slovakya, Slovenya</a:t>
                      </a:r>
                      <a:endParaRPr lang="tr-TR" dirty="0"/>
                    </a:p>
                  </a:txBody>
                  <a:tcPr/>
                </a:tc>
                <a:tc>
                  <a:txBody>
                    <a:bodyPr/>
                    <a:lstStyle/>
                    <a:p>
                      <a:pPr algn="ctr"/>
                      <a:endParaRPr lang="tr-TR" dirty="0"/>
                    </a:p>
                    <a:p>
                      <a:pPr algn="ctr"/>
                      <a:endParaRPr lang="tr-TR" dirty="0"/>
                    </a:p>
                    <a:p>
                      <a:pPr algn="ctr"/>
                      <a:r>
                        <a:rPr lang="tr-TR" dirty="0"/>
                        <a:t>450</a:t>
                      </a:r>
                    </a:p>
                  </a:txBody>
                  <a:tcPr/>
                </a:tc>
                <a:tc>
                  <a:txBody>
                    <a:bodyPr/>
                    <a:lstStyle/>
                    <a:p>
                      <a:pPr algn="ctr"/>
                      <a:endParaRPr lang="tr-TR" dirty="0"/>
                    </a:p>
                    <a:p>
                      <a:pPr algn="ctr"/>
                      <a:endParaRPr lang="tr-TR" dirty="0"/>
                    </a:p>
                    <a:p>
                      <a:pPr algn="ctr"/>
                      <a:r>
                        <a:rPr lang="tr-TR" dirty="0"/>
                        <a:t>600</a:t>
                      </a:r>
                    </a:p>
                  </a:txBody>
                  <a:tcPr/>
                </a:tc>
                <a:extLst>
                  <a:ext uri="{0D108BD9-81ED-4DB2-BD59-A6C34878D82A}">
                    <a16:rowId xmlns:a16="http://schemas.microsoft.com/office/drawing/2014/main" xmlns="" val="10002"/>
                  </a:ext>
                </a:extLst>
              </a:tr>
            </a:tbl>
          </a:graphicData>
        </a:graphic>
      </p:graphicFrame>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292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Hibeler 2024 KA131 Projesi – Öğrenim, Staj </a:t>
            </a:r>
            <a:br>
              <a:rPr lang="tr-TR" sz="2800" dirty="0"/>
            </a:br>
            <a:r>
              <a:rPr lang="tr-TR" sz="2800" dirty="0"/>
              <a:t>ve Staj Konsorsiyum</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02400040"/>
              </p:ext>
            </p:extLst>
          </p:nvPr>
        </p:nvGraphicFramePr>
        <p:xfrm>
          <a:off x="457200" y="1455069"/>
          <a:ext cx="8229600" cy="4565103"/>
        </p:xfrm>
        <a:graphic>
          <a:graphicData uri="http://schemas.openxmlformats.org/drawingml/2006/table">
            <a:tbl>
              <a:tblPr firstRow="1" bandRow="1">
                <a:tableStyleId>{21E4AEA4-8DFA-4A89-87EB-49C32662AFE0}</a:tableStyleId>
              </a:tblPr>
              <a:tblGrid>
                <a:gridCol w="3970784">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2386608">
                  <a:extLst>
                    <a:ext uri="{9D8B030D-6E8A-4147-A177-3AD203B41FA5}">
                      <a16:colId xmlns:a16="http://schemas.microsoft.com/office/drawing/2014/main" xmlns="" val="20002"/>
                    </a:ext>
                  </a:extLst>
                </a:gridCol>
              </a:tblGrid>
              <a:tr h="784724">
                <a:tc>
                  <a:txBody>
                    <a:bodyPr/>
                    <a:lstStyle/>
                    <a:p>
                      <a:r>
                        <a:rPr lang="tr-TR" dirty="0"/>
                        <a:t>Hareketlilikte</a:t>
                      </a:r>
                      <a:r>
                        <a:rPr lang="tr-TR" baseline="0" dirty="0"/>
                        <a:t> Misafir Olunan Ülkeler</a:t>
                      </a:r>
                      <a:endParaRPr lang="tr-TR" dirty="0"/>
                    </a:p>
                  </a:txBody>
                  <a:tcPr/>
                </a:tc>
                <a:tc>
                  <a:txBody>
                    <a:bodyPr/>
                    <a:lstStyle/>
                    <a:p>
                      <a:r>
                        <a:rPr lang="tr-TR" dirty="0"/>
                        <a:t>Aylık Hibe Öğrenim</a:t>
                      </a:r>
                      <a:r>
                        <a:rPr lang="tr-TR" baseline="0" dirty="0"/>
                        <a:t> (Euro)</a:t>
                      </a:r>
                      <a:endParaRPr lang="tr-TR" dirty="0"/>
                    </a:p>
                  </a:txBody>
                  <a:tcPr/>
                </a:tc>
                <a:tc>
                  <a:txBody>
                    <a:bodyPr/>
                    <a:lstStyle/>
                    <a:p>
                      <a:r>
                        <a:rPr lang="tr-TR" dirty="0"/>
                        <a:t>Aylık Hibe Staj (Euro)</a:t>
                      </a:r>
                    </a:p>
                  </a:txBody>
                  <a:tcPr/>
                </a:tc>
                <a:extLst>
                  <a:ext uri="{0D108BD9-81ED-4DB2-BD59-A6C34878D82A}">
                    <a16:rowId xmlns:a16="http://schemas.microsoft.com/office/drawing/2014/main" xmlns="" val="10000"/>
                  </a:ext>
                </a:extLst>
              </a:tr>
              <a:tr h="2400529">
                <a:tc>
                  <a:txBody>
                    <a:bodyPr/>
                    <a:lstStyle/>
                    <a:p>
                      <a:r>
                        <a:rPr lang="tr-TR" sz="1800" b="1" kern="1200" dirty="0">
                          <a:solidFill>
                            <a:schemeClr val="dk1"/>
                          </a:solidFill>
                          <a:effectLst/>
                          <a:latin typeface="+mn-lt"/>
                          <a:ea typeface="+mn-ea"/>
                          <a:cs typeface="+mn-cs"/>
                        </a:rPr>
                        <a:t>Almanya, Avusturya, Belçika</a:t>
                      </a:r>
                      <a:r>
                        <a:rPr lang="tr-TR" sz="1800" kern="1200" dirty="0">
                          <a:solidFill>
                            <a:schemeClr val="dk1"/>
                          </a:solidFill>
                          <a:effectLst/>
                          <a:latin typeface="+mn-lt"/>
                          <a:ea typeface="+mn-ea"/>
                          <a:cs typeface="+mn-cs"/>
                        </a:rPr>
                        <a:t>, Danimarka, Finlandiya, </a:t>
                      </a:r>
                      <a:r>
                        <a:rPr lang="tr-TR" sz="1800" b="1" kern="1200" dirty="0">
                          <a:solidFill>
                            <a:schemeClr val="dk1"/>
                          </a:solidFill>
                          <a:effectLst/>
                          <a:latin typeface="+mn-lt"/>
                          <a:ea typeface="+mn-ea"/>
                          <a:cs typeface="+mn-cs"/>
                        </a:rPr>
                        <a:t>Fransa</a:t>
                      </a:r>
                      <a:r>
                        <a:rPr lang="tr-TR" sz="1800" kern="1200" dirty="0">
                          <a:solidFill>
                            <a:schemeClr val="dk1"/>
                          </a:solidFill>
                          <a:effectLst/>
                          <a:latin typeface="+mn-lt"/>
                          <a:ea typeface="+mn-ea"/>
                          <a:cs typeface="+mn-cs"/>
                        </a:rPr>
                        <a:t>, İrlanda, </a:t>
                      </a:r>
                      <a:r>
                        <a:rPr lang="tr-TR" sz="1800" b="1" kern="1200" dirty="0">
                          <a:solidFill>
                            <a:schemeClr val="dk1"/>
                          </a:solidFill>
                          <a:effectLst/>
                          <a:latin typeface="+mn-lt"/>
                          <a:ea typeface="+mn-ea"/>
                          <a:cs typeface="+mn-cs"/>
                        </a:rPr>
                        <a:t>İtalya</a:t>
                      </a:r>
                      <a:r>
                        <a:rPr lang="tr-TR" sz="1800" kern="1200" dirty="0">
                          <a:solidFill>
                            <a:schemeClr val="dk1"/>
                          </a:solidFill>
                          <a:effectLst/>
                          <a:latin typeface="+mn-lt"/>
                          <a:ea typeface="+mn-ea"/>
                          <a:cs typeface="+mn-cs"/>
                        </a:rPr>
                        <a:t>, İzlanda, Lihtenştayn, Lüksemburg, </a:t>
                      </a:r>
                      <a:r>
                        <a:rPr lang="tr-TR" sz="1800" b="1" kern="1200" dirty="0">
                          <a:solidFill>
                            <a:schemeClr val="dk1"/>
                          </a:solidFill>
                          <a:effectLst/>
                          <a:latin typeface="+mn-lt"/>
                          <a:ea typeface="+mn-ea"/>
                          <a:cs typeface="+mn-cs"/>
                        </a:rPr>
                        <a:t>Hollanda</a:t>
                      </a:r>
                      <a:r>
                        <a:rPr lang="tr-TR" sz="1800" kern="1200" dirty="0">
                          <a:solidFill>
                            <a:schemeClr val="dk1"/>
                          </a:solidFill>
                          <a:effectLst/>
                          <a:latin typeface="+mn-lt"/>
                          <a:ea typeface="+mn-ea"/>
                          <a:cs typeface="+mn-cs"/>
                        </a:rPr>
                        <a:t>, İsveç, Norveç</a:t>
                      </a:r>
                    </a:p>
                    <a:p>
                      <a:r>
                        <a:rPr lang="tr-TR" sz="1800" kern="1200" dirty="0">
                          <a:solidFill>
                            <a:schemeClr val="dk1"/>
                          </a:solidFill>
                          <a:effectLst/>
                          <a:latin typeface="+mn-lt"/>
                          <a:ea typeface="+mn-ea"/>
                          <a:cs typeface="+mn-cs"/>
                        </a:rPr>
                        <a:t> Güney Kıbrıs Rum Yönetimi, İspanya, Malta, Portekiz, Yunanistan, </a:t>
                      </a:r>
                      <a:r>
                        <a:rPr lang="tr-TR" sz="1800" b="1" kern="1200" dirty="0" err="1">
                          <a:solidFill>
                            <a:schemeClr val="dk1"/>
                          </a:solidFill>
                          <a:effectLst/>
                          <a:latin typeface="+mn-lt"/>
                          <a:ea typeface="+mn-ea"/>
                          <a:cs typeface="+mn-cs"/>
                        </a:rPr>
                        <a:t>Çekya</a:t>
                      </a:r>
                      <a:r>
                        <a:rPr lang="tr-TR" sz="1800" b="1" kern="1200" dirty="0">
                          <a:solidFill>
                            <a:schemeClr val="dk1"/>
                          </a:solidFill>
                          <a:effectLst/>
                          <a:latin typeface="+mn-lt"/>
                          <a:ea typeface="+mn-ea"/>
                          <a:cs typeface="+mn-cs"/>
                        </a:rPr>
                        <a:t>, Estonya, Letonya, Slovakya, Slovenya</a:t>
                      </a:r>
                      <a:r>
                        <a:rPr lang="tr-TR" dirty="0">
                          <a:effectLst/>
                        </a:rPr>
                        <a:t> </a:t>
                      </a:r>
                      <a:endParaRPr lang="tr-TR" dirty="0"/>
                    </a:p>
                  </a:txBody>
                  <a:tcPr/>
                </a:tc>
                <a:tc>
                  <a:txBody>
                    <a:bodyPr/>
                    <a:lstStyle/>
                    <a:p>
                      <a:pPr algn="ctr"/>
                      <a:endParaRPr lang="tr-TR" dirty="0"/>
                    </a:p>
                    <a:p>
                      <a:pPr algn="ctr"/>
                      <a:endParaRPr lang="tr-TR" dirty="0"/>
                    </a:p>
                    <a:p>
                      <a:pPr algn="ctr"/>
                      <a:r>
                        <a:rPr lang="tr-TR" dirty="0"/>
                        <a:t>600</a:t>
                      </a:r>
                    </a:p>
                  </a:txBody>
                  <a:tcPr/>
                </a:tc>
                <a:tc>
                  <a:txBody>
                    <a:bodyPr/>
                    <a:lstStyle/>
                    <a:p>
                      <a:pPr algn="ctr"/>
                      <a:endParaRPr lang="tr-TR" dirty="0"/>
                    </a:p>
                    <a:p>
                      <a:pPr algn="ctr"/>
                      <a:endParaRPr lang="tr-TR" dirty="0"/>
                    </a:p>
                    <a:p>
                      <a:pPr algn="ctr"/>
                      <a:r>
                        <a:rPr lang="tr-TR" dirty="0"/>
                        <a:t>750</a:t>
                      </a:r>
                    </a:p>
                  </a:txBody>
                  <a:tcPr/>
                </a:tc>
                <a:extLst>
                  <a:ext uri="{0D108BD9-81ED-4DB2-BD59-A6C34878D82A}">
                    <a16:rowId xmlns:a16="http://schemas.microsoft.com/office/drawing/2014/main" xmlns="" val="10001"/>
                  </a:ext>
                </a:extLst>
              </a:tr>
              <a:tr h="1379850">
                <a:tc>
                  <a:txBody>
                    <a:bodyPr/>
                    <a:lstStyle/>
                    <a:p>
                      <a:r>
                        <a:rPr lang="tr-TR" sz="1800" kern="1200" dirty="0">
                          <a:solidFill>
                            <a:schemeClr val="dk1"/>
                          </a:solidFill>
                          <a:effectLst/>
                          <a:latin typeface="+mn-lt"/>
                          <a:ea typeface="+mn-ea"/>
                          <a:cs typeface="+mn-cs"/>
                        </a:rPr>
                        <a:t>Bulgaristan, Hırvatistan, Kuzey Makedonya, Litvanya, Macaristan, Polonya, Romanya, </a:t>
                      </a:r>
                      <a:r>
                        <a:rPr lang="tr-TR" sz="1800" kern="1200" dirty="0" smtClean="0">
                          <a:solidFill>
                            <a:schemeClr val="dk1"/>
                          </a:solidFill>
                          <a:effectLst/>
                          <a:latin typeface="+mn-lt"/>
                          <a:ea typeface="+mn-ea"/>
                          <a:cs typeface="+mn-cs"/>
                        </a:rPr>
                        <a:t>Sırbistan</a:t>
                      </a:r>
                      <a:endParaRPr lang="tr-TR" dirty="0"/>
                    </a:p>
                  </a:txBody>
                  <a:tcPr/>
                </a:tc>
                <a:tc>
                  <a:txBody>
                    <a:bodyPr/>
                    <a:lstStyle/>
                    <a:p>
                      <a:pPr algn="ctr"/>
                      <a:endParaRPr lang="tr-TR" dirty="0"/>
                    </a:p>
                    <a:p>
                      <a:pPr algn="ctr"/>
                      <a:endParaRPr lang="tr-TR" dirty="0"/>
                    </a:p>
                    <a:p>
                      <a:pPr algn="ctr"/>
                      <a:r>
                        <a:rPr lang="tr-TR" dirty="0"/>
                        <a:t>450</a:t>
                      </a:r>
                    </a:p>
                  </a:txBody>
                  <a:tcPr/>
                </a:tc>
                <a:tc>
                  <a:txBody>
                    <a:bodyPr/>
                    <a:lstStyle/>
                    <a:p>
                      <a:pPr algn="ctr"/>
                      <a:endParaRPr lang="tr-TR" dirty="0"/>
                    </a:p>
                    <a:p>
                      <a:pPr algn="ctr"/>
                      <a:endParaRPr lang="tr-TR" dirty="0"/>
                    </a:p>
                    <a:p>
                      <a:pPr algn="ctr"/>
                      <a:r>
                        <a:rPr lang="tr-TR" dirty="0"/>
                        <a:t>600</a:t>
                      </a:r>
                    </a:p>
                  </a:txBody>
                  <a:tcPr/>
                </a:tc>
                <a:extLst>
                  <a:ext uri="{0D108BD9-81ED-4DB2-BD59-A6C34878D82A}">
                    <a16:rowId xmlns:a16="http://schemas.microsoft.com/office/drawing/2014/main" xmlns="" val="10002"/>
                  </a:ext>
                </a:extLst>
              </a:tr>
            </a:tbl>
          </a:graphicData>
        </a:graphic>
      </p:graphicFrame>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3068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280" cy="1143000"/>
          </a:xfrm>
        </p:spPr>
        <p:txBody>
          <a:bodyPr>
            <a:normAutofit/>
          </a:bodyPr>
          <a:lstStyle/>
          <a:p>
            <a:r>
              <a:rPr lang="tr-TR" sz="2800" dirty="0"/>
              <a:t>2024 KA131 Projesi Seyahat Desteği – </a:t>
            </a:r>
            <a:br>
              <a:rPr lang="tr-TR" sz="2800" dirty="0"/>
            </a:br>
            <a:r>
              <a:rPr lang="tr-TR" sz="2800" dirty="0"/>
              <a:t>Öğrenim, Staj ve Staj Konsorsiyum</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İçerik Yer Tutucusu 6">
            <a:extLst>
              <a:ext uri="{FF2B5EF4-FFF2-40B4-BE49-F238E27FC236}">
                <a16:creationId xmlns:a16="http://schemas.microsoft.com/office/drawing/2014/main" xmlns="" id="{C6B65521-2A8D-E645-196C-3F5CB40F5439}"/>
              </a:ext>
            </a:extLst>
          </p:cNvPr>
          <p:cNvGraphicFramePr>
            <a:graphicFrameLocks noGrp="1"/>
          </p:cNvGraphicFramePr>
          <p:nvPr>
            <p:ph idx="1"/>
            <p:extLst>
              <p:ext uri="{D42A27DB-BD31-4B8C-83A1-F6EECF244321}">
                <p14:modId xmlns:p14="http://schemas.microsoft.com/office/powerpoint/2010/main" val="2118763028"/>
              </p:ext>
            </p:extLst>
          </p:nvPr>
        </p:nvGraphicFramePr>
        <p:xfrm>
          <a:off x="457200" y="1600200"/>
          <a:ext cx="8229600" cy="3616464"/>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xmlns="" val="3645590269"/>
                    </a:ext>
                  </a:extLst>
                </a:gridCol>
                <a:gridCol w="2743200">
                  <a:extLst>
                    <a:ext uri="{9D8B030D-6E8A-4147-A177-3AD203B41FA5}">
                      <a16:colId xmlns:a16="http://schemas.microsoft.com/office/drawing/2014/main" xmlns="" val="82214303"/>
                    </a:ext>
                  </a:extLst>
                </a:gridCol>
                <a:gridCol w="2743200">
                  <a:extLst>
                    <a:ext uri="{9D8B030D-6E8A-4147-A177-3AD203B41FA5}">
                      <a16:colId xmlns:a16="http://schemas.microsoft.com/office/drawing/2014/main" xmlns="" val="3461141818"/>
                    </a:ext>
                  </a:extLst>
                </a:gridCol>
              </a:tblGrid>
              <a:tr h="615643">
                <a:tc>
                  <a:txBody>
                    <a:bodyPr/>
                    <a:lstStyle/>
                    <a:p>
                      <a:r>
                        <a:rPr lang="tr-TR" dirty="0"/>
                        <a:t>Seyahat Mesafesi*</a:t>
                      </a:r>
                    </a:p>
                  </a:txBody>
                  <a:tcPr/>
                </a:tc>
                <a:tc>
                  <a:txBody>
                    <a:bodyPr/>
                    <a:lstStyle/>
                    <a:p>
                      <a:r>
                        <a:rPr lang="tr-TR" dirty="0"/>
                        <a:t>Standart Seyahat Hibe Tutarı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Yeşil Seyahat Hibe Tutarı (Euro)</a:t>
                      </a:r>
                    </a:p>
                  </a:txBody>
                  <a:tcPr/>
                </a:tc>
                <a:extLst>
                  <a:ext uri="{0D108BD9-81ED-4DB2-BD59-A6C34878D82A}">
                    <a16:rowId xmlns:a16="http://schemas.microsoft.com/office/drawing/2014/main" xmlns="" val="1042495238"/>
                  </a:ext>
                </a:extLst>
              </a:tr>
              <a:tr h="468640">
                <a:tc>
                  <a:txBody>
                    <a:bodyPr/>
                    <a:lstStyle/>
                    <a:p>
                      <a:r>
                        <a:rPr lang="tr-TR" dirty="0"/>
                        <a:t>10 ila 99 km arasında</a:t>
                      </a:r>
                    </a:p>
                  </a:txBody>
                  <a:tcPr/>
                </a:tc>
                <a:tc>
                  <a:txBody>
                    <a:bodyPr/>
                    <a:lstStyle/>
                    <a:p>
                      <a:pPr algn="ctr"/>
                      <a:r>
                        <a:rPr lang="tr-TR" dirty="0"/>
                        <a:t>28</a:t>
                      </a:r>
                    </a:p>
                  </a:txBody>
                  <a:tcPr/>
                </a:tc>
                <a:tc>
                  <a:txBody>
                    <a:bodyPr/>
                    <a:lstStyle/>
                    <a:p>
                      <a:pPr algn="ctr"/>
                      <a:r>
                        <a:rPr lang="tr-TR" dirty="0"/>
                        <a:t>56</a:t>
                      </a:r>
                    </a:p>
                  </a:txBody>
                  <a:tcPr/>
                </a:tc>
                <a:extLst>
                  <a:ext uri="{0D108BD9-81ED-4DB2-BD59-A6C34878D82A}">
                    <a16:rowId xmlns:a16="http://schemas.microsoft.com/office/drawing/2014/main" xmlns="" val="3125616997"/>
                  </a:ext>
                </a:extLst>
              </a:tr>
              <a:tr h="429061">
                <a:tc>
                  <a:txBody>
                    <a:bodyPr/>
                    <a:lstStyle/>
                    <a:p>
                      <a:r>
                        <a:rPr lang="tr-TR" dirty="0"/>
                        <a:t>100 ila 499 km arasında</a:t>
                      </a:r>
                    </a:p>
                  </a:txBody>
                  <a:tcPr/>
                </a:tc>
                <a:tc>
                  <a:txBody>
                    <a:bodyPr/>
                    <a:lstStyle/>
                    <a:p>
                      <a:pPr algn="ctr"/>
                      <a:r>
                        <a:rPr lang="tr-TR" dirty="0"/>
                        <a:t>211</a:t>
                      </a:r>
                    </a:p>
                  </a:txBody>
                  <a:tcPr/>
                </a:tc>
                <a:tc>
                  <a:txBody>
                    <a:bodyPr/>
                    <a:lstStyle/>
                    <a:p>
                      <a:pPr algn="ctr"/>
                      <a:r>
                        <a:rPr lang="tr-TR" dirty="0"/>
                        <a:t>285</a:t>
                      </a:r>
                    </a:p>
                  </a:txBody>
                  <a:tcPr/>
                </a:tc>
                <a:extLst>
                  <a:ext uri="{0D108BD9-81ED-4DB2-BD59-A6C34878D82A}">
                    <a16:rowId xmlns:a16="http://schemas.microsoft.com/office/drawing/2014/main" xmlns="" val="2056867486"/>
                  </a:ext>
                </a:extLst>
              </a:tr>
              <a:tr h="461490">
                <a:tc>
                  <a:txBody>
                    <a:bodyPr/>
                    <a:lstStyle/>
                    <a:p>
                      <a:r>
                        <a:rPr lang="tr-TR" dirty="0"/>
                        <a:t>500 ila 1999 km arasında</a:t>
                      </a:r>
                    </a:p>
                  </a:txBody>
                  <a:tcPr/>
                </a:tc>
                <a:tc>
                  <a:txBody>
                    <a:bodyPr/>
                    <a:lstStyle/>
                    <a:p>
                      <a:pPr algn="ctr"/>
                      <a:r>
                        <a:rPr lang="tr-TR" dirty="0"/>
                        <a:t>309</a:t>
                      </a:r>
                    </a:p>
                  </a:txBody>
                  <a:tcPr/>
                </a:tc>
                <a:tc>
                  <a:txBody>
                    <a:bodyPr/>
                    <a:lstStyle/>
                    <a:p>
                      <a:pPr algn="ctr"/>
                      <a:r>
                        <a:rPr lang="tr-TR" dirty="0"/>
                        <a:t>417</a:t>
                      </a:r>
                    </a:p>
                  </a:txBody>
                  <a:tcPr/>
                </a:tc>
                <a:extLst>
                  <a:ext uri="{0D108BD9-81ED-4DB2-BD59-A6C34878D82A}">
                    <a16:rowId xmlns:a16="http://schemas.microsoft.com/office/drawing/2014/main" xmlns="" val="88595534"/>
                  </a:ext>
                </a:extLst>
              </a:tr>
              <a:tr h="421911">
                <a:tc>
                  <a:txBody>
                    <a:bodyPr/>
                    <a:lstStyle/>
                    <a:p>
                      <a:r>
                        <a:rPr lang="tr-TR" dirty="0"/>
                        <a:t>2000 ila 2999 km arasında</a:t>
                      </a:r>
                    </a:p>
                  </a:txBody>
                  <a:tcPr/>
                </a:tc>
                <a:tc>
                  <a:txBody>
                    <a:bodyPr/>
                    <a:lstStyle/>
                    <a:p>
                      <a:pPr algn="ctr"/>
                      <a:r>
                        <a:rPr lang="tr-TR" dirty="0"/>
                        <a:t>395</a:t>
                      </a:r>
                    </a:p>
                  </a:txBody>
                  <a:tcPr/>
                </a:tc>
                <a:tc>
                  <a:txBody>
                    <a:bodyPr/>
                    <a:lstStyle/>
                    <a:p>
                      <a:pPr algn="ctr"/>
                      <a:r>
                        <a:rPr lang="tr-TR" dirty="0"/>
                        <a:t>535</a:t>
                      </a:r>
                    </a:p>
                  </a:txBody>
                  <a:tcPr/>
                </a:tc>
                <a:extLst>
                  <a:ext uri="{0D108BD9-81ED-4DB2-BD59-A6C34878D82A}">
                    <a16:rowId xmlns:a16="http://schemas.microsoft.com/office/drawing/2014/main" xmlns="" val="1007209144"/>
                  </a:ext>
                </a:extLst>
              </a:tr>
              <a:tr h="454340">
                <a:tc>
                  <a:txBody>
                    <a:bodyPr/>
                    <a:lstStyle/>
                    <a:p>
                      <a:r>
                        <a:rPr lang="tr-TR" dirty="0"/>
                        <a:t>3000 ila 3999 km arasında</a:t>
                      </a:r>
                    </a:p>
                  </a:txBody>
                  <a:tcPr/>
                </a:tc>
                <a:tc>
                  <a:txBody>
                    <a:bodyPr/>
                    <a:lstStyle/>
                    <a:p>
                      <a:pPr algn="ctr"/>
                      <a:r>
                        <a:rPr lang="tr-TR" dirty="0"/>
                        <a:t>580</a:t>
                      </a:r>
                    </a:p>
                  </a:txBody>
                  <a:tcPr/>
                </a:tc>
                <a:tc>
                  <a:txBody>
                    <a:bodyPr/>
                    <a:lstStyle/>
                    <a:p>
                      <a:pPr algn="ctr"/>
                      <a:r>
                        <a:rPr lang="tr-TR" dirty="0"/>
                        <a:t>785</a:t>
                      </a:r>
                    </a:p>
                  </a:txBody>
                  <a:tcPr/>
                </a:tc>
                <a:extLst>
                  <a:ext uri="{0D108BD9-81ED-4DB2-BD59-A6C34878D82A}">
                    <a16:rowId xmlns:a16="http://schemas.microsoft.com/office/drawing/2014/main" xmlns="" val="653495559"/>
                  </a:ext>
                </a:extLst>
              </a:tr>
              <a:tr h="342753">
                <a:tc>
                  <a:txBody>
                    <a:bodyPr/>
                    <a:lstStyle/>
                    <a:p>
                      <a:r>
                        <a:rPr lang="tr-TR" dirty="0"/>
                        <a:t>4000 ila 7999 km arasında</a:t>
                      </a:r>
                    </a:p>
                  </a:txBody>
                  <a:tcPr/>
                </a:tc>
                <a:tc>
                  <a:txBody>
                    <a:bodyPr/>
                    <a:lstStyle/>
                    <a:p>
                      <a:pPr algn="ctr"/>
                      <a:r>
                        <a:rPr lang="tr-TR" dirty="0"/>
                        <a:t>1188</a:t>
                      </a:r>
                    </a:p>
                  </a:txBody>
                  <a:tcPr/>
                </a:tc>
                <a:tc>
                  <a:txBody>
                    <a:bodyPr/>
                    <a:lstStyle/>
                    <a:p>
                      <a:pPr algn="ctr"/>
                      <a:r>
                        <a:rPr lang="tr-TR" dirty="0"/>
                        <a:t>1188</a:t>
                      </a:r>
                    </a:p>
                  </a:txBody>
                  <a:tcPr/>
                </a:tc>
                <a:extLst>
                  <a:ext uri="{0D108BD9-81ED-4DB2-BD59-A6C34878D82A}">
                    <a16:rowId xmlns:a16="http://schemas.microsoft.com/office/drawing/2014/main" xmlns="" val="3165350419"/>
                  </a:ext>
                </a:extLst>
              </a:tr>
              <a:tr h="375182">
                <a:tc>
                  <a:txBody>
                    <a:bodyPr/>
                    <a:lstStyle/>
                    <a:p>
                      <a:r>
                        <a:rPr lang="tr-TR" dirty="0"/>
                        <a:t>8000 km veya daha fazla</a:t>
                      </a:r>
                    </a:p>
                  </a:txBody>
                  <a:tcPr/>
                </a:tc>
                <a:tc>
                  <a:txBody>
                    <a:bodyPr/>
                    <a:lstStyle/>
                    <a:p>
                      <a:pPr algn="ctr"/>
                      <a:r>
                        <a:rPr lang="tr-TR" dirty="0"/>
                        <a:t>1735</a:t>
                      </a:r>
                    </a:p>
                  </a:txBody>
                  <a:tcPr/>
                </a:tc>
                <a:tc>
                  <a:txBody>
                    <a:bodyPr/>
                    <a:lstStyle/>
                    <a:p>
                      <a:pPr algn="ctr"/>
                      <a:r>
                        <a:rPr lang="tr-TR" dirty="0"/>
                        <a:t>1735</a:t>
                      </a:r>
                    </a:p>
                  </a:txBody>
                  <a:tcPr/>
                </a:tc>
                <a:extLst>
                  <a:ext uri="{0D108BD9-81ED-4DB2-BD59-A6C34878D82A}">
                    <a16:rowId xmlns:a16="http://schemas.microsoft.com/office/drawing/2014/main" xmlns="" val="119188527"/>
                  </a:ext>
                </a:extLst>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99829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25B7B2-0F23-4B7F-BE98-DE4FC1EDBA8F}"/>
              </a:ext>
            </a:extLst>
          </p:cNvPr>
          <p:cNvSpPr>
            <a:spLocks noGrp="1"/>
          </p:cNvSpPr>
          <p:nvPr>
            <p:ph type="title"/>
          </p:nvPr>
        </p:nvSpPr>
        <p:spPr/>
        <p:txBody>
          <a:bodyPr>
            <a:normAutofit/>
          </a:bodyPr>
          <a:lstStyle/>
          <a:p>
            <a:r>
              <a:rPr lang="tr-TR" sz="3600" dirty="0"/>
              <a:t>Kısa Dönem Doktora Hareketliliği</a:t>
            </a:r>
          </a:p>
        </p:txBody>
      </p:sp>
      <p:sp>
        <p:nvSpPr>
          <p:cNvPr id="3" name="İçerik Yer Tutucusu 2">
            <a:extLst>
              <a:ext uri="{FF2B5EF4-FFF2-40B4-BE49-F238E27FC236}">
                <a16:creationId xmlns:a16="http://schemas.microsoft.com/office/drawing/2014/main" xmlns="" id="{61799E87-713F-8BEC-65D1-173055998BF5}"/>
              </a:ext>
            </a:extLst>
          </p:cNvPr>
          <p:cNvSpPr>
            <a:spLocks noGrp="1"/>
          </p:cNvSpPr>
          <p:nvPr>
            <p:ph idx="1"/>
          </p:nvPr>
        </p:nvSpPr>
        <p:spPr/>
        <p:txBody>
          <a:bodyPr>
            <a:normAutofit/>
          </a:bodyPr>
          <a:lstStyle/>
          <a:p>
            <a:r>
              <a:rPr lang="tr-TR" sz="2800" dirty="0"/>
              <a:t>Kısa dönem doktora hareketliliği min. 5 gün </a:t>
            </a:r>
            <a:r>
              <a:rPr lang="tr-TR" sz="2800" dirty="0" err="1"/>
              <a:t>max</a:t>
            </a:r>
            <a:r>
              <a:rPr lang="tr-TR" sz="2800" dirty="0"/>
              <a:t>. 30 gün olarak gerçekleştirilebilmektedir.</a:t>
            </a:r>
          </a:p>
          <a:p>
            <a:r>
              <a:rPr lang="tr-TR" sz="2800" dirty="0"/>
              <a:t>2023 KA131 proje hareketlilikleri 31.07.2025 tarihine kadar tamamlanması gerekmektedir.</a:t>
            </a:r>
          </a:p>
          <a:p>
            <a:r>
              <a:rPr lang="tr-TR" sz="2800" dirty="0"/>
              <a:t>2023 ve 2024 proje yılı hibe miktarı</a:t>
            </a:r>
          </a:p>
          <a:p>
            <a:pPr marL="0" indent="0">
              <a:buNone/>
            </a:pPr>
            <a:r>
              <a:rPr lang="tr-TR" sz="2800" dirty="0"/>
              <a:t>14. güne kadar 79 € günlük 15.-30. güne kadar 56 € günlük</a:t>
            </a:r>
          </a:p>
          <a:p>
            <a:pPr marL="0" indent="0">
              <a:buNone/>
            </a:pPr>
            <a:r>
              <a:rPr lang="tr-TR" sz="2800" dirty="0"/>
              <a:t>+ 2024 projesi için Seyahat Desteği</a:t>
            </a:r>
          </a:p>
          <a:p>
            <a:pPr marL="0" indent="0">
              <a:buNone/>
            </a:pPr>
            <a:endParaRPr lang="tr-TR" sz="2800" dirty="0"/>
          </a:p>
        </p:txBody>
      </p:sp>
      <p:pic>
        <p:nvPicPr>
          <p:cNvPr id="4" name="Picture 3" descr="C:\Users\Dilara\Desktop\Masaüstü 30.11.2020 - 0052h\sdu_logo.jpg">
            <a:extLst>
              <a:ext uri="{FF2B5EF4-FFF2-40B4-BE49-F238E27FC236}">
                <a16:creationId xmlns:a16="http://schemas.microsoft.com/office/drawing/2014/main" xmlns="" id="{8C111647-4D40-85BD-9DF5-C7D0F7140C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62325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952DE0-6139-5059-1371-BC827F91CB1D}"/>
              </a:ext>
            </a:extLst>
          </p:cNvPr>
          <p:cNvSpPr>
            <a:spLocks noGrp="1"/>
          </p:cNvSpPr>
          <p:nvPr>
            <p:ph type="title"/>
          </p:nvPr>
        </p:nvSpPr>
        <p:spPr/>
        <p:txBody>
          <a:bodyPr>
            <a:normAutofit/>
          </a:bodyPr>
          <a:lstStyle/>
          <a:p>
            <a:r>
              <a:rPr lang="tr-TR" sz="3600" dirty="0"/>
              <a:t>Hibeler KA171 Projesi – Öğrenim</a:t>
            </a:r>
          </a:p>
        </p:txBody>
      </p:sp>
      <p:sp>
        <p:nvSpPr>
          <p:cNvPr id="3" name="İçerik Yer Tutucusu 2">
            <a:extLst>
              <a:ext uri="{FF2B5EF4-FFF2-40B4-BE49-F238E27FC236}">
                <a16:creationId xmlns:a16="http://schemas.microsoft.com/office/drawing/2014/main" xmlns="" id="{12D6D34B-8C5D-B34D-06A5-3839B0735BA8}"/>
              </a:ext>
            </a:extLst>
          </p:cNvPr>
          <p:cNvSpPr>
            <a:spLocks noGrp="1"/>
          </p:cNvSpPr>
          <p:nvPr>
            <p:ph idx="1"/>
          </p:nvPr>
        </p:nvSpPr>
        <p:spPr>
          <a:xfrm>
            <a:off x="457200" y="1647916"/>
            <a:ext cx="5915000" cy="4525963"/>
          </a:xfrm>
        </p:spPr>
        <p:txBody>
          <a:bodyPr>
            <a:normAutofit fontScale="62500" lnSpcReduction="20000"/>
          </a:bodyPr>
          <a:lstStyle/>
          <a:p>
            <a:r>
              <a:rPr lang="tr-TR" dirty="0"/>
              <a:t>Öğrenci için bireysel destek:</a:t>
            </a:r>
          </a:p>
          <a:p>
            <a:pPr marL="0" indent="0">
              <a:buNone/>
            </a:pPr>
            <a:r>
              <a:rPr lang="tr-TR" dirty="0"/>
              <a:t>	- Giden Öğrenci: Aylık 700 €</a:t>
            </a:r>
          </a:p>
          <a:p>
            <a:r>
              <a:rPr lang="tr-TR" dirty="0"/>
              <a:t>Seyahat desteği:</a:t>
            </a:r>
          </a:p>
          <a:p>
            <a:endParaRPr lang="tr-TR" dirty="0"/>
          </a:p>
          <a:p>
            <a:pPr marL="0" indent="0">
              <a:buNone/>
            </a:pPr>
            <a:endParaRPr lang="tr-TR" dirty="0"/>
          </a:p>
          <a:p>
            <a:endParaRPr lang="tr-TR" dirty="0"/>
          </a:p>
          <a:p>
            <a:endParaRPr lang="tr-TR" dirty="0"/>
          </a:p>
          <a:p>
            <a:endParaRPr lang="tr-TR" dirty="0"/>
          </a:p>
          <a:p>
            <a:endParaRPr lang="tr-TR" dirty="0"/>
          </a:p>
          <a:p>
            <a:endParaRPr lang="tr-TR" dirty="0"/>
          </a:p>
          <a:p>
            <a:endParaRPr lang="tr-TR" dirty="0"/>
          </a:p>
          <a:p>
            <a:endParaRPr lang="tr-TR" dirty="0"/>
          </a:p>
          <a:p>
            <a:r>
              <a:rPr lang="tr-TR" dirty="0">
                <a:hlinkClick r:id="rId2"/>
              </a:rPr>
              <a:t>http://ec.europa.eu/programmes/erasmus-plus/tools/distance_en.htm</a:t>
            </a:r>
            <a:endParaRPr lang="tr-TR" dirty="0"/>
          </a:p>
          <a:p>
            <a:pPr marL="0" indent="0">
              <a:buNone/>
            </a:pPr>
            <a:endParaRPr lang="tr-TR" dirty="0"/>
          </a:p>
        </p:txBody>
      </p:sp>
      <p:pic>
        <p:nvPicPr>
          <p:cNvPr id="4" name="Picture 3" descr="C:\Users\Dilara\Desktop\Masaüstü 30.11.2020 - 0052h\sdu_logo.jpg">
            <a:extLst>
              <a:ext uri="{FF2B5EF4-FFF2-40B4-BE49-F238E27FC236}">
                <a16:creationId xmlns:a16="http://schemas.microsoft.com/office/drawing/2014/main" xmlns="" id="{BBFB93B5-FA0C-DB49-9A1C-709AE4620B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xmlns="" id="{4D535ABB-CB28-6844-934A-C8FD7AF8B3C3}"/>
              </a:ext>
            </a:extLst>
          </p:cNvPr>
          <p:cNvPicPr>
            <a:picLocks noChangeAspect="1"/>
          </p:cNvPicPr>
          <p:nvPr/>
        </p:nvPicPr>
        <p:blipFill>
          <a:blip r:embed="rId4"/>
          <a:stretch>
            <a:fillRect/>
          </a:stretch>
        </p:blipFill>
        <p:spPr>
          <a:xfrm>
            <a:off x="827584" y="2492896"/>
            <a:ext cx="4465122" cy="2836005"/>
          </a:xfrm>
          <a:prstGeom prst="rect">
            <a:avLst/>
          </a:prstGeom>
        </p:spPr>
      </p:pic>
      <p:pic>
        <p:nvPicPr>
          <p:cNvPr id="6" name="Resim 5"/>
          <p:cNvPicPr>
            <a:picLocks noChangeAspect="1"/>
          </p:cNvPicPr>
          <p:nvPr/>
        </p:nvPicPr>
        <p:blipFill>
          <a:blip r:embed="rId5"/>
          <a:stretch>
            <a:fillRect/>
          </a:stretch>
        </p:blipFill>
        <p:spPr>
          <a:xfrm>
            <a:off x="6152529" y="2492896"/>
            <a:ext cx="2501137" cy="3242307"/>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85938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r"/>
            <a:r>
              <a:rPr lang="tr-TR" sz="4200" dirty="0"/>
              <a:t>Hibe Hesaplanması ve Ödenmesi</a:t>
            </a:r>
          </a:p>
        </p:txBody>
      </p:sp>
      <p:sp>
        <p:nvSpPr>
          <p:cNvPr id="3" name="İçerik Yer Tutucusu 2"/>
          <p:cNvSpPr>
            <a:spLocks noGrp="1"/>
          </p:cNvSpPr>
          <p:nvPr>
            <p:ph idx="1"/>
          </p:nvPr>
        </p:nvSpPr>
        <p:spPr/>
        <p:txBody>
          <a:bodyPr>
            <a:normAutofit fontScale="85000" lnSpcReduction="20000"/>
          </a:bodyPr>
          <a:lstStyle/>
          <a:p>
            <a:pPr marL="0" indent="0">
              <a:buNone/>
            </a:pPr>
            <a:r>
              <a:rPr lang="tr-TR" u="sng" dirty="0"/>
              <a:t>Gitmeden önce  </a:t>
            </a:r>
          </a:p>
          <a:p>
            <a:r>
              <a:rPr lang="tr-TR" dirty="0"/>
              <a:t>Vize fotokopisi, Ziraat Bankası Euro hesabının IBAN numarası, Hibe Sözleşmesi</a:t>
            </a:r>
          </a:p>
          <a:p>
            <a:r>
              <a:rPr lang="tr-TR" dirty="0"/>
              <a:t>Hesaplanan hibe miktarının %80’i öğrencinin hesabına yatırılır</a:t>
            </a:r>
          </a:p>
          <a:p>
            <a:pPr marL="0" indent="0">
              <a:buNone/>
            </a:pPr>
            <a:r>
              <a:rPr lang="tr-TR" u="sng" dirty="0"/>
              <a:t>Döndükten sonra</a:t>
            </a:r>
          </a:p>
          <a:p>
            <a:r>
              <a:rPr lang="tr-TR" dirty="0"/>
              <a:t>Katılım Belgesi, Transkript</a:t>
            </a:r>
            <a:r>
              <a:rPr lang="tr-TR"/>
              <a:t>, Öğrenci </a:t>
            </a:r>
            <a:r>
              <a:rPr lang="tr-TR" dirty="0"/>
              <a:t>Raporu</a:t>
            </a:r>
          </a:p>
          <a:p>
            <a:r>
              <a:rPr lang="tr-TR" dirty="0"/>
              <a:t>Öğrenci ülkeye dönüş yaptıktan sonra  Katılım Belgesi’nde bulunan tarihlerine göre hibesi tekrar hesaplanır ve yükümlülükler yerine getirilmiş ise kalan %20 miktar veya alması gereken kalan miktar öğrenci hesabına yatırılır.</a:t>
            </a: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80618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07435A-21CB-5855-0133-95E7F8E2F481}"/>
              </a:ext>
            </a:extLst>
          </p:cNvPr>
          <p:cNvSpPr>
            <a:spLocks noGrp="1"/>
          </p:cNvSpPr>
          <p:nvPr>
            <p:ph type="title"/>
          </p:nvPr>
        </p:nvSpPr>
        <p:spPr/>
        <p:txBody>
          <a:bodyPr/>
          <a:lstStyle/>
          <a:p>
            <a:r>
              <a:rPr lang="tr-TR" dirty="0" err="1"/>
              <a:t>Erasmus</a:t>
            </a:r>
            <a:r>
              <a:rPr lang="tr-TR" dirty="0"/>
              <a:t>+ Nedir?</a:t>
            </a:r>
          </a:p>
        </p:txBody>
      </p:sp>
      <p:sp>
        <p:nvSpPr>
          <p:cNvPr id="3" name="İçerik Yer Tutucusu 2">
            <a:extLst>
              <a:ext uri="{FF2B5EF4-FFF2-40B4-BE49-F238E27FC236}">
                <a16:creationId xmlns:a16="http://schemas.microsoft.com/office/drawing/2014/main" xmlns="" id="{935EE98D-11B3-D9BF-2517-2CD53ABD66AE}"/>
              </a:ext>
            </a:extLst>
          </p:cNvPr>
          <p:cNvSpPr>
            <a:spLocks noGrp="1"/>
          </p:cNvSpPr>
          <p:nvPr>
            <p:ph idx="1"/>
          </p:nvPr>
        </p:nvSpPr>
        <p:spPr/>
        <p:txBody>
          <a:bodyPr>
            <a:normAutofit fontScale="70000" lnSpcReduction="20000"/>
          </a:bodyPr>
          <a:lstStyle/>
          <a:p>
            <a:pPr algn="just"/>
            <a:r>
              <a:rPr lang="tr-TR" i="0" dirty="0" err="1">
                <a:effectLst/>
                <a:latin typeface="arial" panose="020B0604020202020204" pitchFamily="34" charset="0"/>
              </a:rPr>
              <a:t>Erasmus</a:t>
            </a:r>
            <a:r>
              <a:rPr lang="tr-TR" i="0" dirty="0">
                <a:effectLst/>
                <a:latin typeface="arial" panose="020B0604020202020204" pitchFamily="34" charset="0"/>
              </a:rPr>
              <a:t>+ 2021-2027 yılları arasında uygulanan eğitim, gençlik ve spor alanlarını kapsayan Avrupa Birliğinin hibe programıdır.</a:t>
            </a:r>
          </a:p>
          <a:p>
            <a:pPr algn="just"/>
            <a:r>
              <a:rPr lang="tr-TR" dirty="0">
                <a:latin typeface="arial" panose="020B0604020202020204" pitchFamily="34" charset="0"/>
              </a:rPr>
              <a:t>Ana Eylem KA1 Bireylerin Öğrenme Hareketliliği altında Yükseköğretim kurumlarına yönelik bir proje kalemidir.</a:t>
            </a:r>
          </a:p>
          <a:p>
            <a:pPr algn="just"/>
            <a:r>
              <a:rPr lang="tr-TR" dirty="0">
                <a:latin typeface="arial" panose="020B0604020202020204" pitchFamily="34" charset="0"/>
              </a:rPr>
              <a:t>KA1 projelerine ilişkin «Program Ülkeleri» ve «Ortak Ülkeler» kapsamında projeler yazılarak hareketlilikler gerçekleştirilmektedir.</a:t>
            </a:r>
          </a:p>
          <a:p>
            <a:pPr algn="just"/>
            <a:r>
              <a:rPr lang="tr-TR" dirty="0">
                <a:latin typeface="arial" panose="020B0604020202020204" pitchFamily="34" charset="0"/>
              </a:rPr>
              <a:t>KA1 projeleri kapsamında üniversitemizin </a:t>
            </a:r>
          </a:p>
          <a:p>
            <a:pPr algn="just">
              <a:buFont typeface="Wingdings" pitchFamily="2" charset="2"/>
              <a:buChar char="Ø"/>
            </a:pPr>
            <a:r>
              <a:rPr lang="tr-TR" dirty="0">
                <a:latin typeface="arial" panose="020B0604020202020204" pitchFamily="34" charset="0"/>
              </a:rPr>
              <a:t>KA131 – Program Ülkeler (</a:t>
            </a:r>
            <a:r>
              <a:rPr lang="tr-TR" b="1" dirty="0">
                <a:latin typeface="arial" panose="020B0604020202020204" pitchFamily="34" charset="0"/>
              </a:rPr>
              <a:t>AB üye ülkeleri</a:t>
            </a:r>
            <a:r>
              <a:rPr lang="tr-TR" dirty="0">
                <a:latin typeface="arial" panose="020B0604020202020204" pitchFamily="34" charset="0"/>
              </a:rPr>
              <a:t>) ile Öğrenci Öğrenim ve Staj hareketliliği gerçekleştirmektedir. </a:t>
            </a:r>
          </a:p>
          <a:p>
            <a:pPr algn="just">
              <a:buFont typeface="Wingdings" pitchFamily="2" charset="2"/>
              <a:buChar char="Ø"/>
            </a:pPr>
            <a:r>
              <a:rPr lang="tr-TR" dirty="0">
                <a:latin typeface="arial" panose="020B0604020202020204" pitchFamily="34" charset="0"/>
              </a:rPr>
              <a:t>KA171 – Ortak Ülkeler (</a:t>
            </a:r>
            <a:r>
              <a:rPr lang="tr-TR" b="1" dirty="0">
                <a:latin typeface="arial" panose="020B0604020202020204" pitchFamily="34" charset="0"/>
              </a:rPr>
              <a:t>AB dışı ülkeler</a:t>
            </a:r>
            <a:r>
              <a:rPr lang="tr-TR" dirty="0">
                <a:latin typeface="arial" panose="020B0604020202020204" pitchFamily="34" charset="0"/>
              </a:rPr>
              <a:t>) ile Öğrenci Öğrenim ve Staj hareketliliği gerçekleştirmektedir. </a:t>
            </a:r>
            <a:endParaRPr lang="tr-TR" dirty="0"/>
          </a:p>
        </p:txBody>
      </p:sp>
      <p:pic>
        <p:nvPicPr>
          <p:cNvPr id="5" name="Picture 3" descr="C:\Users\Dilara\Desktop\Masaüstü 30.11.2020 - 0052h\sdu_logo.jpg">
            <a:extLst>
              <a:ext uri="{FF2B5EF4-FFF2-40B4-BE49-F238E27FC236}">
                <a16:creationId xmlns:a16="http://schemas.microsoft.com/office/drawing/2014/main" xmlns="" id="{9ABE4F35-C235-0A3D-F3F5-4264A1EC4E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2046106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1EC07A-7F1A-392D-66E3-07AEDDEEF315}"/>
              </a:ext>
            </a:extLst>
          </p:cNvPr>
          <p:cNvSpPr>
            <a:spLocks noGrp="1"/>
          </p:cNvSpPr>
          <p:nvPr>
            <p:ph type="title"/>
          </p:nvPr>
        </p:nvSpPr>
        <p:spPr/>
        <p:txBody>
          <a:bodyPr/>
          <a:lstStyle/>
          <a:p>
            <a:r>
              <a:rPr lang="tr-TR" dirty="0"/>
              <a:t>Önemli</a:t>
            </a:r>
          </a:p>
        </p:txBody>
      </p:sp>
      <p:sp>
        <p:nvSpPr>
          <p:cNvPr id="3" name="İçerik Yer Tutucusu 2">
            <a:extLst>
              <a:ext uri="{FF2B5EF4-FFF2-40B4-BE49-F238E27FC236}">
                <a16:creationId xmlns:a16="http://schemas.microsoft.com/office/drawing/2014/main" xmlns="" id="{C970C539-3651-00E7-8531-06055B5A4919}"/>
              </a:ext>
            </a:extLst>
          </p:cNvPr>
          <p:cNvSpPr>
            <a:spLocks noGrp="1"/>
          </p:cNvSpPr>
          <p:nvPr>
            <p:ph idx="1"/>
          </p:nvPr>
        </p:nvSpPr>
        <p:spPr/>
        <p:txBody>
          <a:bodyPr>
            <a:normAutofit fontScale="70000" lnSpcReduction="20000"/>
          </a:bodyPr>
          <a:lstStyle/>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Öğrencinin başarılı olduğu derslerin kredi toplamı 30 AKTS kredisinin altında olduğu takdirde, döndükten sonra kendi biriminden alacağı derslerle 30 AKTS kredisini tamamlamalıdır.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kredisinin en az %75’inden </a:t>
            </a:r>
            <a:r>
              <a:rPr lang="tr-TR" altLang="tr-TR" sz="3200" dirty="0">
                <a:solidFill>
                  <a:srgbClr val="FF0000"/>
                </a:solidFill>
                <a:latin typeface="Calibri" panose="020F0502020204030204" pitchFamily="34" charset="0"/>
                <a:cs typeface="Calibri" panose="020F0502020204030204" pitchFamily="34" charset="0"/>
              </a:rPr>
              <a:t>(23 AKTS) </a:t>
            </a:r>
            <a:r>
              <a:rPr lang="tr-TR" altLang="tr-TR" sz="3200" dirty="0">
                <a:solidFill>
                  <a:srgbClr val="000000"/>
                </a:solidFill>
                <a:latin typeface="Calibri" panose="020F0502020204030204" pitchFamily="34" charset="0"/>
                <a:cs typeface="Calibri" panose="020F0502020204030204" pitchFamily="34" charset="0"/>
              </a:rPr>
              <a:t>başarılı olduğu taktirde toplam hibenin tamamını almaya hak kazanılır.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kredisinden %50’si ila %74’ü </a:t>
            </a:r>
            <a:r>
              <a:rPr lang="tr-TR" altLang="tr-TR" sz="3200" dirty="0">
                <a:solidFill>
                  <a:srgbClr val="FF0000"/>
                </a:solidFill>
                <a:latin typeface="Calibri" panose="020F0502020204030204" pitchFamily="34" charset="0"/>
                <a:cs typeface="Calibri" panose="020F0502020204030204" pitchFamily="34" charset="0"/>
              </a:rPr>
              <a:t>(15-22 AKTS) </a:t>
            </a:r>
            <a:r>
              <a:rPr lang="tr-TR" altLang="tr-TR" sz="3200" dirty="0">
                <a:solidFill>
                  <a:srgbClr val="000000"/>
                </a:solidFill>
                <a:latin typeface="Calibri" panose="020F0502020204030204" pitchFamily="34" charset="0"/>
                <a:cs typeface="Calibri" panose="020F0502020204030204" pitchFamily="34" charset="0"/>
              </a:rPr>
              <a:t>arasında başarı sağlandığı takdirde sadece toplam hibenin sadece %80’i ödenir. </a:t>
            </a:r>
          </a:p>
          <a:p>
            <a:pPr algn="just">
              <a:spcBef>
                <a:spcPts val="575"/>
              </a:spcBef>
              <a:buClr>
                <a:srgbClr val="D34817"/>
              </a:buClr>
              <a:buSzPct val="85000"/>
            </a:pPr>
            <a:r>
              <a:rPr lang="tr-TR" altLang="tr-TR" sz="3200" dirty="0">
                <a:solidFill>
                  <a:srgbClr val="000000"/>
                </a:solidFill>
                <a:latin typeface="Calibri" panose="020F0502020204030204" pitchFamily="34" charset="0"/>
                <a:cs typeface="Calibri" panose="020F0502020204030204" pitchFamily="34" charset="0"/>
              </a:rPr>
              <a:t>30 AKTS kredisi %50 </a:t>
            </a:r>
            <a:r>
              <a:rPr lang="tr-TR" altLang="tr-TR" sz="3200" dirty="0" err="1">
                <a:solidFill>
                  <a:srgbClr val="000000"/>
                </a:solidFill>
                <a:latin typeface="Calibri" panose="020F0502020204030204" pitchFamily="34" charset="0"/>
                <a:cs typeface="Calibri" panose="020F0502020204030204" pitchFamily="34" charset="0"/>
              </a:rPr>
              <a:t>nin</a:t>
            </a:r>
            <a:r>
              <a:rPr lang="tr-TR" altLang="tr-TR" sz="3200" dirty="0">
                <a:solidFill>
                  <a:srgbClr val="000000"/>
                </a:solidFill>
                <a:latin typeface="Calibri" panose="020F0502020204030204" pitchFamily="34" charset="0"/>
                <a:cs typeface="Calibri" panose="020F0502020204030204" pitchFamily="34" charset="0"/>
              </a:rPr>
              <a:t> </a:t>
            </a:r>
            <a:r>
              <a:rPr lang="tr-TR" altLang="tr-TR" sz="3200" dirty="0">
                <a:solidFill>
                  <a:srgbClr val="FF0000"/>
                </a:solidFill>
                <a:latin typeface="Calibri" panose="020F0502020204030204" pitchFamily="34" charset="0"/>
                <a:cs typeface="Calibri" panose="020F0502020204030204" pitchFamily="34" charset="0"/>
              </a:rPr>
              <a:t>(0-14 AKTS) </a:t>
            </a:r>
            <a:r>
              <a:rPr lang="tr-TR" altLang="tr-TR" sz="3200" dirty="0">
                <a:solidFill>
                  <a:srgbClr val="000000"/>
                </a:solidFill>
                <a:latin typeface="Calibri" panose="020F0502020204030204" pitchFamily="34" charset="0"/>
                <a:cs typeface="Calibri" panose="020F0502020204030204" pitchFamily="34" charset="0"/>
              </a:rPr>
              <a:t>altında kaldığı taktirde toplam hibenin sadece %20’sini almaya hak kazanılır. </a:t>
            </a:r>
          </a:p>
          <a:p>
            <a:pPr algn="just">
              <a:spcBef>
                <a:spcPts val="575"/>
              </a:spcBef>
              <a:buClr>
                <a:srgbClr val="D34817"/>
              </a:buClr>
              <a:buSzPct val="85000"/>
            </a:pPr>
            <a:r>
              <a:rPr lang="tr-TR" altLang="tr-TR" sz="3200" b="1" u="sng" dirty="0">
                <a:solidFill>
                  <a:srgbClr val="FF0000"/>
                </a:solidFill>
                <a:latin typeface="Calibri" panose="020F0502020204030204" pitchFamily="34" charset="0"/>
                <a:cs typeface="Calibri" panose="020F0502020204030204" pitchFamily="34" charset="0"/>
              </a:rPr>
              <a:t>Daha önceden öğrenciye yapılan fazla ödeme varsa öğrenci tarafından iade olunur. </a:t>
            </a:r>
          </a:p>
          <a:p>
            <a:pPr algn="just">
              <a:spcBef>
                <a:spcPts val="575"/>
              </a:spcBef>
              <a:buClr>
                <a:srgbClr val="D34817"/>
              </a:buClr>
              <a:buSzPct val="85000"/>
            </a:pPr>
            <a:r>
              <a:rPr lang="tr-TR" altLang="tr-TR" sz="3200" b="1" u="sng" dirty="0">
                <a:solidFill>
                  <a:srgbClr val="FF0000"/>
                </a:solidFill>
                <a:latin typeface="Calibri" panose="020F0502020204030204" pitchFamily="34" charset="0"/>
                <a:cs typeface="Calibri" panose="020F0502020204030204" pitchFamily="34" charset="0"/>
              </a:rPr>
              <a:t>Yukarıdaki koşullar Learning </a:t>
            </a:r>
            <a:r>
              <a:rPr lang="tr-TR" altLang="tr-TR" sz="3200" b="1" u="sng" dirty="0" err="1">
                <a:solidFill>
                  <a:srgbClr val="FF0000"/>
                </a:solidFill>
                <a:latin typeface="Calibri" panose="020F0502020204030204" pitchFamily="34" charset="0"/>
                <a:cs typeface="Calibri" panose="020F0502020204030204" pitchFamily="34" charset="0"/>
              </a:rPr>
              <a:t>Agreement</a:t>
            </a:r>
            <a:r>
              <a:rPr lang="tr-TR" altLang="tr-TR" b="1" u="sng" dirty="0" err="1">
                <a:solidFill>
                  <a:srgbClr val="FF0000"/>
                </a:solidFill>
                <a:latin typeface="Calibri" panose="020F0502020204030204" pitchFamily="34" charset="0"/>
                <a:cs typeface="Calibri" panose="020F0502020204030204" pitchFamily="34" charset="0"/>
              </a:rPr>
              <a:t>’ı</a:t>
            </a:r>
            <a:r>
              <a:rPr lang="tr-TR" altLang="tr-TR" sz="3200" b="1" u="sng" dirty="0" err="1">
                <a:solidFill>
                  <a:srgbClr val="FF0000"/>
                </a:solidFill>
                <a:latin typeface="Calibri" panose="020F0502020204030204" pitchFamily="34" charset="0"/>
                <a:cs typeface="Calibri" panose="020F0502020204030204" pitchFamily="34" charset="0"/>
              </a:rPr>
              <a:t>n</a:t>
            </a:r>
            <a:r>
              <a:rPr lang="tr-TR" altLang="tr-TR" sz="3200" b="1" u="sng" dirty="0">
                <a:solidFill>
                  <a:srgbClr val="FF0000"/>
                </a:solidFill>
                <a:latin typeface="Calibri" panose="020F0502020204030204" pitchFamily="34" charset="0"/>
                <a:cs typeface="Calibri" panose="020F0502020204030204" pitchFamily="34" charset="0"/>
              </a:rPr>
              <a:t> 30 AKTS üzerinden düzenlenmediği koşullarda da geçerli olup, oranlar 30 AKTS üzerinden hesaplanacaktır. </a:t>
            </a:r>
          </a:p>
          <a:p>
            <a:endParaRPr lang="tr-TR" dirty="0"/>
          </a:p>
        </p:txBody>
      </p:sp>
      <p:pic>
        <p:nvPicPr>
          <p:cNvPr id="5" name="Picture 3" descr="C:\Users\Dilara\Desktop\Masaüstü 30.11.2020 - 0052h\sdu_logo.jpg">
            <a:extLst>
              <a:ext uri="{FF2B5EF4-FFF2-40B4-BE49-F238E27FC236}">
                <a16:creationId xmlns:a16="http://schemas.microsoft.com/office/drawing/2014/main" xmlns="" id="{1BA79534-3638-3362-078D-763C933D69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4736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r"/>
            <a:r>
              <a:rPr lang="tr-TR" sz="3800" dirty="0"/>
              <a:t>Hibe Ödemesi Yapılmadığı, Kesildiği</a:t>
            </a:r>
            <a:br>
              <a:rPr lang="tr-TR" sz="3800" dirty="0"/>
            </a:br>
            <a:r>
              <a:rPr lang="tr-TR" sz="3800" dirty="0"/>
              <a:t>ve İadenin Gerektiği Durumlar</a:t>
            </a:r>
          </a:p>
        </p:txBody>
      </p:sp>
      <p:sp>
        <p:nvSpPr>
          <p:cNvPr id="3" name="İçerik Yer Tutucusu 2"/>
          <p:cNvSpPr>
            <a:spLocks noGrp="1"/>
          </p:cNvSpPr>
          <p:nvPr>
            <p:ph idx="1"/>
          </p:nvPr>
        </p:nvSpPr>
        <p:spPr/>
        <p:txBody>
          <a:bodyPr>
            <a:normAutofit lnSpcReduction="10000"/>
          </a:bodyPr>
          <a:lstStyle/>
          <a:p>
            <a:pPr algn="just"/>
            <a:r>
              <a:rPr lang="tr-TR" dirty="0"/>
              <a:t>Hareketlilik süresinin asgari sürenin altında olması </a:t>
            </a:r>
          </a:p>
          <a:p>
            <a:pPr algn="just"/>
            <a:r>
              <a:rPr lang="tr-TR" dirty="0"/>
              <a:t>Öğrencilerin derslerine devam etmedikleri ve yapmakla yükümlü oldukları sorumluluklarını yerine getirmedikleri tespit edildiğinde </a:t>
            </a:r>
          </a:p>
          <a:p>
            <a:pPr algn="just"/>
            <a:r>
              <a:rPr lang="tr-TR" dirty="0"/>
              <a:t>Alınan derslerden başarısız olma durumunda (kesinti veya fazla ödenen miktarın iadesi)</a:t>
            </a:r>
          </a:p>
          <a:p>
            <a:pPr algn="just"/>
            <a:r>
              <a:rPr lang="tr-TR" dirty="0"/>
              <a:t>Kabul belgesinden daha az sürede kalma (kesinti veya fazla ödenen miktarın iadesi)</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83473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İçerme Desteği </a:t>
            </a:r>
            <a:br>
              <a:rPr lang="tr-TR" dirty="0" smtClean="0"/>
            </a:br>
            <a:r>
              <a:rPr lang="tr-TR" dirty="0" smtClean="0"/>
              <a:t>(</a:t>
            </a:r>
            <a:r>
              <a:rPr lang="tr-TR" dirty="0" err="1" smtClean="0"/>
              <a:t>Inclusion</a:t>
            </a:r>
            <a:r>
              <a:rPr lang="tr-TR" dirty="0" smtClean="0"/>
              <a:t> </a:t>
            </a:r>
            <a:r>
              <a:rPr lang="tr-TR" dirty="0" err="1" smtClean="0"/>
              <a:t>Support</a:t>
            </a:r>
            <a:r>
              <a:rPr lang="tr-TR" dirty="0" smtClean="0"/>
              <a:t>)</a:t>
            </a:r>
            <a:endParaRPr lang="tr-TR" dirty="0"/>
          </a:p>
        </p:txBody>
      </p:sp>
      <p:sp>
        <p:nvSpPr>
          <p:cNvPr id="3" name="İçerik Yer Tutucusu 2"/>
          <p:cNvSpPr>
            <a:spLocks noGrp="1"/>
          </p:cNvSpPr>
          <p:nvPr>
            <p:ph idx="1"/>
          </p:nvPr>
        </p:nvSpPr>
        <p:spPr/>
        <p:txBody>
          <a:bodyPr>
            <a:normAutofit fontScale="62500" lnSpcReduction="20000"/>
          </a:bodyPr>
          <a:lstStyle/>
          <a:p>
            <a:pPr algn="just"/>
            <a:r>
              <a:rPr lang="tr-TR" dirty="0" err="1"/>
              <a:t>Erasmus</a:t>
            </a:r>
            <a:r>
              <a:rPr lang="tr-TR" dirty="0"/>
              <a:t>+ Programı, imkânı kısıtlı katılımcıların programa katılımını teşvik etmektedir. İmkânı kısıtlı olan kişi, ek finansal destek olmadığı takdirde kişisel fiziksel durumu, zihinsel durumu veya sağlık durumu, projeye/hareketlilik faaliyetine katılmasına izin vermeyen potansiyel katılımcıdır</a:t>
            </a:r>
            <a:r>
              <a:rPr lang="tr-TR" dirty="0" smtClean="0"/>
              <a:t>.</a:t>
            </a:r>
          </a:p>
          <a:p>
            <a:pPr algn="just"/>
            <a:r>
              <a:rPr lang="tr-TR" dirty="0"/>
              <a:t>Başvuru formlarında, İçerme Desteğine niçin ihtiyaç duyulduğunun açıklanması, kanıtlayıcı belgelerin eklenmesi (örneğin İçerme Desteği engelliliğe ilişkinse, engelliliğe ve düzeyine ilişkin bilgileri ihtiva eden doktor raporu (3 aydan eski olmayacak şekilde) veya engellilik kartı fotokopisi, kronik hastalıklar için doktor raporu) gerekir. Forma ayrıca gidilecek yükseköğretim kurumunun misafir edeceği öğrenci/personelin İçerme Desteğine gereksinim duyan bir katılımcı olduğundan haberdar olduğu bilgisi ve uygun donanıma sahip olduğuna ilişkin taahhüdünü içeren belgeler eklenir. Talep edilen ilave hibe miktarları ve neden ihtiyaç duyulduğu formda istenildiği şekilde detaylıca gösterilmelidir. Talep edilen hibe, İçerme Desteği sahibi katılımcının faaliyete katılımını mümkün kılma amacıyla doğrudan ilişkili olmalıdır.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59627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D71C7F7-5946-3867-2C1F-CE8E5604CCC1}"/>
              </a:ext>
            </a:extLst>
          </p:cNvPr>
          <p:cNvSpPr>
            <a:spLocks noGrp="1"/>
          </p:cNvSpPr>
          <p:nvPr>
            <p:ph type="title"/>
          </p:nvPr>
        </p:nvSpPr>
        <p:spPr/>
        <p:txBody>
          <a:bodyPr/>
          <a:lstStyle/>
          <a:p>
            <a:r>
              <a:rPr lang="tr-TR" dirty="0"/>
              <a:t>Sıkça Sorulan Sorular</a:t>
            </a:r>
          </a:p>
        </p:txBody>
      </p:sp>
      <p:sp>
        <p:nvSpPr>
          <p:cNvPr id="3" name="İçerik Yer Tutucusu 2">
            <a:extLst>
              <a:ext uri="{FF2B5EF4-FFF2-40B4-BE49-F238E27FC236}">
                <a16:creationId xmlns:a16="http://schemas.microsoft.com/office/drawing/2014/main" xmlns="" id="{77B18789-8C4F-95EB-1A62-01DF359B4852}"/>
              </a:ext>
            </a:extLst>
          </p:cNvPr>
          <p:cNvSpPr>
            <a:spLocks noGrp="1"/>
          </p:cNvSpPr>
          <p:nvPr>
            <p:ph idx="1"/>
          </p:nvPr>
        </p:nvSpPr>
        <p:spPr/>
        <p:txBody>
          <a:bodyPr/>
          <a:lstStyle/>
          <a:p>
            <a:r>
              <a:rPr lang="tr-TR" dirty="0">
                <a:hlinkClick r:id="rId2"/>
              </a:rPr>
              <a:t>https://erasmus.sdu.edu.tr/tr/kurumsal/sikca-sorulan-sorular-13644s.html</a:t>
            </a:r>
            <a:r>
              <a:rPr lang="tr-TR" dirty="0"/>
              <a:t> </a:t>
            </a:r>
          </a:p>
        </p:txBody>
      </p:sp>
      <p:pic>
        <p:nvPicPr>
          <p:cNvPr id="4" name="Picture 3" descr="C:\Users\Dilara\Desktop\Masaüstü 30.11.2020 - 0052h\sdu_logo.jpg">
            <a:extLst>
              <a:ext uri="{FF2B5EF4-FFF2-40B4-BE49-F238E27FC236}">
                <a16:creationId xmlns:a16="http://schemas.microsoft.com/office/drawing/2014/main" xmlns="" id="{DF7E0415-ACFD-EC7B-D83C-490DE2486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3027234" y="2708920"/>
            <a:ext cx="2221898" cy="288032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32979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a:t>Teşekkür Ederiz</a:t>
            </a:r>
          </a:p>
        </p:txBody>
      </p:sp>
      <p:sp>
        <p:nvSpPr>
          <p:cNvPr id="5" name="Alt Başlık 4"/>
          <p:cNvSpPr>
            <a:spLocks noGrp="1"/>
          </p:cNvSpPr>
          <p:nvPr>
            <p:ph type="subTitle" idx="1"/>
          </p:nvPr>
        </p:nvSpPr>
        <p:spPr>
          <a:xfrm>
            <a:off x="899592" y="3805573"/>
            <a:ext cx="5112568" cy="1752600"/>
          </a:xfrm>
        </p:spPr>
        <p:txBody>
          <a:bodyPr>
            <a:normAutofit fontScale="70000" lnSpcReduction="20000"/>
          </a:bodyPr>
          <a:lstStyle/>
          <a:p>
            <a:pPr algn="l"/>
            <a:r>
              <a:rPr lang="tr-TR" dirty="0"/>
              <a:t>İletişim</a:t>
            </a:r>
          </a:p>
          <a:p>
            <a:pPr algn="l"/>
            <a:r>
              <a:rPr lang="tr-TR" dirty="0"/>
              <a:t>Web sayfası: </a:t>
            </a:r>
            <a:r>
              <a:rPr lang="tr-TR" dirty="0">
                <a:hlinkClick r:id="rId2"/>
              </a:rPr>
              <a:t>https://erasmus.sdu.edu.tr/</a:t>
            </a:r>
            <a:r>
              <a:rPr lang="tr-TR" dirty="0"/>
              <a:t> </a:t>
            </a:r>
          </a:p>
          <a:p>
            <a:pPr algn="l"/>
            <a:r>
              <a:rPr lang="tr-TR" dirty="0"/>
              <a:t>E-posta: </a:t>
            </a:r>
            <a:r>
              <a:rPr lang="tr-TR" dirty="0">
                <a:hlinkClick r:id="rId3"/>
              </a:rPr>
              <a:t>erasmus@sdu.edu.tr</a:t>
            </a:r>
            <a:r>
              <a:rPr lang="tr-TR" dirty="0"/>
              <a:t> </a:t>
            </a:r>
          </a:p>
          <a:p>
            <a:pPr algn="l"/>
            <a:r>
              <a:rPr lang="tr-TR" dirty="0"/>
              <a:t>Telefon: 0 246 211 1623/8013/8061/8066/8201/8276</a:t>
            </a:r>
          </a:p>
          <a:p>
            <a:pPr algn="l"/>
            <a:endParaRPr lang="tr-TR" dirty="0"/>
          </a:p>
        </p:txBody>
      </p:sp>
      <p:pic>
        <p:nvPicPr>
          <p:cNvPr id="6" name="Picture 3" descr="C:\Users\Dilara\Desktop\Masaüstü 30.11.2020 - 0052h\sdu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72702"/>
            <a:ext cx="252028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5"/>
          <a:stretch>
            <a:fillRect/>
          </a:stretch>
        </p:blipFill>
        <p:spPr>
          <a:xfrm>
            <a:off x="6270782" y="3789040"/>
            <a:ext cx="2160240" cy="2800391"/>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85720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Hareketlilik: </a:t>
            </a:r>
            <a:br>
              <a:rPr lang="tr-TR" dirty="0"/>
            </a:br>
            <a:r>
              <a:rPr lang="tr-TR" dirty="0"/>
              <a:t>Öğrenim ve Staj</a:t>
            </a:r>
          </a:p>
        </p:txBody>
      </p:sp>
      <p:sp>
        <p:nvSpPr>
          <p:cNvPr id="3" name="İçerik Yer Tutucusu 2"/>
          <p:cNvSpPr>
            <a:spLocks noGrp="1"/>
          </p:cNvSpPr>
          <p:nvPr>
            <p:ph idx="1"/>
          </p:nvPr>
        </p:nvSpPr>
        <p:spPr/>
        <p:txBody>
          <a:bodyPr>
            <a:normAutofit fontScale="70000" lnSpcReduction="20000"/>
          </a:bodyPr>
          <a:lstStyle/>
          <a:p>
            <a:r>
              <a:rPr lang="tr-TR" dirty="0"/>
              <a:t>Tüm öğretim kademeleri (Ön Lisans, Lisans, Yüksek Lisans ve Doktora)</a:t>
            </a:r>
          </a:p>
          <a:p>
            <a:endParaRPr lang="tr-TR" dirty="0"/>
          </a:p>
          <a:p>
            <a:pPr marL="0" indent="0">
              <a:buNone/>
            </a:pPr>
            <a:r>
              <a:rPr lang="tr-TR" b="1" dirty="0"/>
              <a:t>	2 - 12 ay süre öğrenim</a:t>
            </a:r>
          </a:p>
          <a:p>
            <a:endParaRPr lang="tr-TR" dirty="0"/>
          </a:p>
          <a:p>
            <a:pPr marL="0" indent="0">
              <a:buNone/>
            </a:pPr>
            <a:r>
              <a:rPr lang="tr-TR" b="1" dirty="0"/>
              <a:t>	2 - 12 ay süre staj</a:t>
            </a:r>
          </a:p>
          <a:p>
            <a:endParaRPr lang="tr-TR" dirty="0"/>
          </a:p>
          <a:p>
            <a:r>
              <a:rPr lang="tr-TR" dirty="0"/>
              <a:t>Faaliyet, öğrenim süresi içerisinde her sınıfta gerçekleştirilebilir. </a:t>
            </a:r>
          </a:p>
          <a:p>
            <a:r>
              <a:rPr lang="tr-TR" dirty="0"/>
              <a:t>Öğrenim süresi içerisinde her sınıfta ve öğrenim programlarının son sınıflarındaki öğrenciler mezun olduktan sonraki 12 ay içerisinde staj faaliyeti gerçekleştirilebilir (</a:t>
            </a:r>
            <a:r>
              <a:rPr lang="tr-TR" u="sng" dirty="0"/>
              <a:t>mezuniyet öncesi başvurulması ve kazanılması şartı ile</a:t>
            </a:r>
            <a:r>
              <a:rPr lang="tr-TR" dirty="0"/>
              <a:t>).</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22795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Erasmus</a:t>
            </a:r>
            <a:r>
              <a:rPr lang="tr-TR" dirty="0"/>
              <a:t>+ Programında Faaliyet Süreleri</a:t>
            </a:r>
          </a:p>
        </p:txBody>
      </p:sp>
      <p:sp>
        <p:nvSpPr>
          <p:cNvPr id="3" name="İçerik Yer Tutucusu 2"/>
          <p:cNvSpPr>
            <a:spLocks noGrp="1"/>
          </p:cNvSpPr>
          <p:nvPr>
            <p:ph idx="1"/>
          </p:nvPr>
        </p:nvSpPr>
        <p:spPr/>
        <p:txBody>
          <a:bodyPr>
            <a:normAutofit fontScale="92500" lnSpcReduction="20000"/>
          </a:bodyPr>
          <a:lstStyle/>
          <a:p>
            <a:pPr marL="0" indent="0">
              <a:buNone/>
            </a:pPr>
            <a:r>
              <a:rPr lang="tr-TR" dirty="0"/>
              <a:t>Ön lisans/Lisans 	: 12 Ay</a:t>
            </a:r>
          </a:p>
          <a:p>
            <a:pPr marL="0" indent="0">
              <a:buNone/>
            </a:pPr>
            <a:r>
              <a:rPr lang="tr-TR" dirty="0"/>
              <a:t>Yüksek Lisans	: 12 Ay</a:t>
            </a:r>
          </a:p>
          <a:p>
            <a:pPr marL="0" indent="0">
              <a:buNone/>
            </a:pPr>
            <a:r>
              <a:rPr lang="tr-TR" dirty="0"/>
              <a:t>Doktora		: 12 Ay</a:t>
            </a:r>
          </a:p>
          <a:p>
            <a:pPr marL="0" indent="0">
              <a:buNone/>
            </a:pPr>
            <a:endParaRPr lang="tr-TR" dirty="0"/>
          </a:p>
          <a:p>
            <a:pPr algn="just"/>
            <a:r>
              <a:rPr lang="tr-TR" dirty="0"/>
              <a:t>Öğrenim Hareketliliği Süresi: </a:t>
            </a:r>
          </a:p>
          <a:p>
            <a:pPr marL="0" indent="0" algn="just">
              <a:buNone/>
            </a:pPr>
            <a:r>
              <a:rPr lang="tr-TR" dirty="0"/>
              <a:t>Bir öğrenci öğrenim hayatının her bir seviyesinde </a:t>
            </a:r>
          </a:p>
          <a:p>
            <a:pPr marL="0" indent="0" algn="just">
              <a:buNone/>
            </a:pPr>
            <a:r>
              <a:rPr lang="tr-TR" dirty="0"/>
              <a:t>(-ön lisans/-lisans, -yüksek lisans ve -doktora) 12 ay olmak üzere toplam azami 36 ay hibeli olarak </a:t>
            </a:r>
            <a:r>
              <a:rPr lang="tr-TR" dirty="0" err="1"/>
              <a:t>Erasmus</a:t>
            </a:r>
            <a:r>
              <a:rPr lang="tr-TR" dirty="0"/>
              <a:t>+ Öğrenim ve Staj Hareketliliği Programından faydalanabilecektir.</a:t>
            </a:r>
          </a:p>
          <a:p>
            <a:endParaRPr lang="tr-TR" dirty="0"/>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827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94249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İkili Anlaşmalar</a:t>
            </a:r>
          </a:p>
        </p:txBody>
      </p:sp>
      <p:sp>
        <p:nvSpPr>
          <p:cNvPr id="3" name="İçerik Yer Tutucusu 2"/>
          <p:cNvSpPr>
            <a:spLocks noGrp="1"/>
          </p:cNvSpPr>
          <p:nvPr>
            <p:ph idx="1"/>
          </p:nvPr>
        </p:nvSpPr>
        <p:spPr/>
        <p:txBody>
          <a:bodyPr>
            <a:normAutofit fontScale="77500" lnSpcReduction="20000"/>
          </a:bodyPr>
          <a:lstStyle/>
          <a:p>
            <a:pPr algn="just"/>
            <a:r>
              <a:rPr lang="tr-TR" dirty="0" err="1"/>
              <a:t>Erasmus</a:t>
            </a:r>
            <a:r>
              <a:rPr lang="tr-TR" dirty="0"/>
              <a:t>+ Ana Eylem 1 Bireylerin Öğrenme Hareketliliği -Yükseköğretimde Öğrenci ve Personel Hareketliliği faaliyeti</a:t>
            </a:r>
          </a:p>
          <a:p>
            <a:pPr algn="just">
              <a:buFont typeface="Wingdings" pitchFamily="2" charset="2"/>
              <a:buChar char="Ø"/>
            </a:pPr>
            <a:r>
              <a:rPr lang="tr-TR" dirty="0"/>
              <a:t>KA131 Projesi kapsamında </a:t>
            </a:r>
            <a:r>
              <a:rPr lang="tr-TR" dirty="0" smtClean="0"/>
              <a:t>24 </a:t>
            </a:r>
            <a:r>
              <a:rPr lang="tr-TR" dirty="0"/>
              <a:t>AB ülkesinde </a:t>
            </a:r>
            <a:r>
              <a:rPr lang="tr-TR" dirty="0" smtClean="0"/>
              <a:t>210 </a:t>
            </a:r>
            <a:r>
              <a:rPr lang="tr-TR" dirty="0"/>
              <a:t>farklı üniversite ile </a:t>
            </a:r>
            <a:r>
              <a:rPr lang="tr-TR" dirty="0" smtClean="0"/>
              <a:t>497 </a:t>
            </a:r>
            <a:r>
              <a:rPr lang="tr-TR" dirty="0"/>
              <a:t>anlaşmamız bulunmaktadır (listeye sitemizden ulaşabilirsiniz).</a:t>
            </a:r>
          </a:p>
          <a:p>
            <a:pPr marL="0" indent="0" algn="just">
              <a:buNone/>
            </a:pPr>
            <a:endParaRPr lang="tr-TR" dirty="0"/>
          </a:p>
          <a:p>
            <a:pPr algn="just"/>
            <a:r>
              <a:rPr lang="tr-TR" dirty="0" err="1"/>
              <a:t>Erasmus</a:t>
            </a:r>
            <a:r>
              <a:rPr lang="tr-TR" dirty="0"/>
              <a:t>+ Ana Eylem 1 Bireylerin Öğrenme Hareketliliği - Programla ilişkili olmayan üçüncü ülkeler ile Yükseköğretim Öğrenci ve Personel Hareketliliği faaliyeti </a:t>
            </a:r>
          </a:p>
          <a:p>
            <a:pPr algn="just">
              <a:buFont typeface="Wingdings" pitchFamily="2" charset="2"/>
              <a:buChar char="Ø"/>
            </a:pPr>
            <a:r>
              <a:rPr lang="tr-TR" dirty="0"/>
              <a:t>KA171 Projesi kapsamında 31 Avrupa dışı ortak ülkeden 50 üniversite anlaşmamız bulunmaktadır. </a:t>
            </a:r>
          </a:p>
        </p:txBody>
      </p:sp>
      <p:pic>
        <p:nvPicPr>
          <p:cNvPr id="4" name="Picture 3" descr="C:\Users\Dilara\Desktop\Masaüstü 30.11.2020 - 0052h\sdu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425740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94F1BB-527A-A85F-B629-EB267A256716}"/>
              </a:ext>
            </a:extLst>
          </p:cNvPr>
          <p:cNvSpPr>
            <a:spLocks noGrp="1"/>
          </p:cNvSpPr>
          <p:nvPr>
            <p:ph type="title"/>
          </p:nvPr>
        </p:nvSpPr>
        <p:spPr>
          <a:xfrm>
            <a:off x="457200" y="260648"/>
            <a:ext cx="8229600" cy="1143000"/>
          </a:xfrm>
        </p:spPr>
        <p:txBody>
          <a:bodyPr>
            <a:normAutofit fontScale="90000"/>
          </a:bodyPr>
          <a:lstStyle/>
          <a:p>
            <a:r>
              <a:rPr lang="tr-TR" dirty="0"/>
              <a:t>KA171 2022 Projesi Öğrenci Kontenjanları</a:t>
            </a:r>
          </a:p>
        </p:txBody>
      </p:sp>
      <p:graphicFrame>
        <p:nvGraphicFramePr>
          <p:cNvPr id="7" name="İçerik Yer Tutucusu 6">
            <a:extLst>
              <a:ext uri="{FF2B5EF4-FFF2-40B4-BE49-F238E27FC236}">
                <a16:creationId xmlns:a16="http://schemas.microsoft.com/office/drawing/2014/main" xmlns="" id="{86FE9873-1373-69F8-E353-262E91613DFC}"/>
              </a:ext>
            </a:extLst>
          </p:cNvPr>
          <p:cNvGraphicFramePr>
            <a:graphicFrameLocks noGrp="1"/>
          </p:cNvGraphicFramePr>
          <p:nvPr>
            <p:ph idx="1"/>
            <p:extLst>
              <p:ext uri="{D42A27DB-BD31-4B8C-83A1-F6EECF244321}">
                <p14:modId xmlns:p14="http://schemas.microsoft.com/office/powerpoint/2010/main" val="801121835"/>
              </p:ext>
            </p:extLst>
          </p:nvPr>
        </p:nvGraphicFramePr>
        <p:xfrm>
          <a:off x="611560" y="1524036"/>
          <a:ext cx="8075240" cy="4343788"/>
        </p:xfrm>
        <a:graphic>
          <a:graphicData uri="http://schemas.openxmlformats.org/drawingml/2006/table">
            <a:tbl>
              <a:tblPr firstRow="1" firstCol="1" bandRow="1">
                <a:tableStyleId>{5C22544A-7EE6-4342-B048-85BDC9FD1C3A}</a:tableStyleId>
              </a:tblPr>
              <a:tblGrid>
                <a:gridCol w="538071">
                  <a:extLst>
                    <a:ext uri="{9D8B030D-6E8A-4147-A177-3AD203B41FA5}">
                      <a16:colId xmlns:a16="http://schemas.microsoft.com/office/drawing/2014/main" xmlns="" val="2588316456"/>
                    </a:ext>
                  </a:extLst>
                </a:gridCol>
                <a:gridCol w="820614">
                  <a:extLst>
                    <a:ext uri="{9D8B030D-6E8A-4147-A177-3AD203B41FA5}">
                      <a16:colId xmlns:a16="http://schemas.microsoft.com/office/drawing/2014/main" xmlns="" val="575281948"/>
                    </a:ext>
                  </a:extLst>
                </a:gridCol>
                <a:gridCol w="1184867">
                  <a:extLst>
                    <a:ext uri="{9D8B030D-6E8A-4147-A177-3AD203B41FA5}">
                      <a16:colId xmlns:a16="http://schemas.microsoft.com/office/drawing/2014/main" xmlns="" val="4049357628"/>
                    </a:ext>
                  </a:extLst>
                </a:gridCol>
                <a:gridCol w="2037334">
                  <a:extLst>
                    <a:ext uri="{9D8B030D-6E8A-4147-A177-3AD203B41FA5}">
                      <a16:colId xmlns:a16="http://schemas.microsoft.com/office/drawing/2014/main" xmlns="" val="52989492"/>
                    </a:ext>
                  </a:extLst>
                </a:gridCol>
                <a:gridCol w="2037334">
                  <a:extLst>
                    <a:ext uri="{9D8B030D-6E8A-4147-A177-3AD203B41FA5}">
                      <a16:colId xmlns:a16="http://schemas.microsoft.com/office/drawing/2014/main" xmlns="" val="798882479"/>
                    </a:ext>
                  </a:extLst>
                </a:gridCol>
                <a:gridCol w="728510">
                  <a:extLst>
                    <a:ext uri="{9D8B030D-6E8A-4147-A177-3AD203B41FA5}">
                      <a16:colId xmlns:a16="http://schemas.microsoft.com/office/drawing/2014/main" xmlns="" val="1154463251"/>
                    </a:ext>
                  </a:extLst>
                </a:gridCol>
                <a:gridCol w="728510">
                  <a:extLst>
                    <a:ext uri="{9D8B030D-6E8A-4147-A177-3AD203B41FA5}">
                      <a16:colId xmlns:a16="http://schemas.microsoft.com/office/drawing/2014/main" xmlns="" val="3977704876"/>
                    </a:ext>
                  </a:extLst>
                </a:gridCol>
              </a:tblGrid>
              <a:tr h="368589">
                <a:tc gridSpan="7">
                  <a:txBody>
                    <a:bodyPr/>
                    <a:lstStyle/>
                    <a:p>
                      <a:pPr algn="ctr">
                        <a:lnSpc>
                          <a:spcPct val="115000"/>
                        </a:lnSpc>
                        <a:spcAft>
                          <a:spcPts val="1000"/>
                        </a:spcAft>
                      </a:pPr>
                      <a:r>
                        <a:rPr lang="tr-TR" sz="800" dirty="0" smtClean="0">
                          <a:effectLst/>
                        </a:rPr>
                        <a:t>2022 </a:t>
                      </a:r>
                      <a:r>
                        <a:rPr lang="tr-TR" sz="800" dirty="0">
                          <a:effectLst/>
                        </a:rPr>
                        <a:t>Yılı KA171 Projeleri Kapsamında Tahsis Edilen Giden Öğrenci Kontenjanları (2022 – 2025)</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657824738"/>
                  </a:ext>
                </a:extLst>
              </a:tr>
              <a:tr h="221693">
                <a:tc>
                  <a:txBody>
                    <a:bodyPr/>
                    <a:lstStyle/>
                    <a:p>
                      <a:pPr algn="l">
                        <a:lnSpc>
                          <a:spcPct val="115000"/>
                        </a:lnSpc>
                        <a:spcAft>
                          <a:spcPts val="1000"/>
                        </a:spcAft>
                      </a:pPr>
                      <a:r>
                        <a:rPr lang="tr-TR" sz="800" dirty="0">
                          <a:effectLst/>
                        </a:rPr>
                        <a:t>Bölge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68952425"/>
                  </a:ext>
                </a:extLst>
              </a:tr>
              <a:tr h="377034">
                <a:tc rowSpan="3">
                  <a:txBody>
                    <a:bodyPr/>
                    <a:lstStyle/>
                    <a:p>
                      <a:pPr algn="l">
                        <a:lnSpc>
                          <a:spcPct val="115000"/>
                        </a:lnSpc>
                        <a:spcAft>
                          <a:spcPts val="1000"/>
                        </a:spcAft>
                      </a:pPr>
                      <a:r>
                        <a:rPr lang="tr-TR" sz="800" dirty="0">
                          <a:effectLst/>
                        </a:rPr>
                        <a:t>Bölge 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Kosova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Finans ve Bankacılık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err="1">
                          <a:effectLst/>
                        </a:rPr>
                        <a:t>Pristine</a:t>
                      </a:r>
                      <a:r>
                        <a:rPr lang="tr-TR" sz="800" dirty="0">
                          <a:effectLst/>
                        </a:rPr>
                        <a:t> </a:t>
                      </a:r>
                      <a:r>
                        <a:rPr lang="tr-TR" sz="800" dirty="0" err="1">
                          <a:effectLst/>
                        </a:rPr>
                        <a:t>University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083719538"/>
                  </a:ext>
                </a:extLst>
              </a:tr>
              <a:tr h="377034">
                <a:tc vMerge="1">
                  <a:txBody>
                    <a:bodyPr/>
                    <a:lstStyle/>
                    <a:p>
                      <a:endParaRPr lang="tr-TR"/>
                    </a:p>
                  </a:txBody>
                  <a:tcPr/>
                </a:tc>
                <a:tc>
                  <a:txBody>
                    <a:bodyPr/>
                    <a:lstStyle/>
                    <a:p>
                      <a:pPr algn="l">
                        <a:lnSpc>
                          <a:spcPct val="115000"/>
                        </a:lnSpc>
                        <a:spcAft>
                          <a:spcPts val="1000"/>
                        </a:spcAft>
                      </a:pPr>
                      <a:r>
                        <a:rPr lang="tr-TR" sz="800">
                          <a:effectLst/>
                        </a:rPr>
                        <a:t>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Bosna Hersek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Finans ve Bankacılık</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University of Bihac</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751800160"/>
                  </a:ext>
                </a:extLst>
              </a:tr>
              <a:tr h="377034">
                <a:tc vMerge="1">
                  <a:txBody>
                    <a:bodyPr/>
                    <a:lstStyle/>
                    <a:p>
                      <a:endParaRPr lang="tr-TR"/>
                    </a:p>
                  </a:txBody>
                  <a:tcPr/>
                </a:tc>
                <a:tc>
                  <a:txBody>
                    <a:bodyPr/>
                    <a:lstStyle/>
                    <a:p>
                      <a:pPr algn="l">
                        <a:lnSpc>
                          <a:spcPct val="115000"/>
                        </a:lnSpc>
                        <a:spcAft>
                          <a:spcPts val="100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Arnavutluk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İsmail Qemal Vlore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Lisans, Yüksek Lisans, 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235615538"/>
                  </a:ext>
                </a:extLst>
              </a:tr>
              <a:tr h="185490">
                <a:tc rowSpan="2">
                  <a:txBody>
                    <a:bodyPr/>
                    <a:lstStyle/>
                    <a:p>
                      <a:pPr algn="l">
                        <a:lnSpc>
                          <a:spcPct val="115000"/>
                        </a:lnSpc>
                        <a:spcAft>
                          <a:spcPts val="1000"/>
                        </a:spcAft>
                      </a:pPr>
                      <a:r>
                        <a:rPr lang="tr-TR" sz="800">
                          <a:effectLst/>
                        </a:rPr>
                        <a:t>Bölge 2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4</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Azerbaycan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İktisat</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State Univesity of Economics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515007683"/>
                  </a:ext>
                </a:extLst>
              </a:tr>
              <a:tr h="185490">
                <a:tc vMerge="1">
                  <a:txBody>
                    <a:bodyPr/>
                    <a:lstStyle/>
                    <a:p>
                      <a:endParaRPr lang="tr-TR"/>
                    </a:p>
                  </a:txBody>
                  <a:tcPr/>
                </a:tc>
                <a:tc>
                  <a:txBody>
                    <a:bodyPr/>
                    <a:lstStyle/>
                    <a:p>
                      <a:pPr algn="l">
                        <a:lnSpc>
                          <a:spcPct val="115000"/>
                        </a:lnSpc>
                        <a:spcAft>
                          <a:spcPts val="1000"/>
                        </a:spcAft>
                      </a:pPr>
                      <a:r>
                        <a:rPr lang="tr-TR" sz="800">
                          <a:effectLst/>
                        </a:rPr>
                        <a:t>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Ukrayna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National Aviation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871215819"/>
                  </a:ext>
                </a:extLst>
              </a:tr>
              <a:tr h="185490">
                <a:tc rowSpan="4">
                  <a:txBody>
                    <a:bodyPr/>
                    <a:lstStyle/>
                    <a:p>
                      <a:pPr algn="l">
                        <a:lnSpc>
                          <a:spcPct val="115000"/>
                        </a:lnSpc>
                        <a:spcAft>
                          <a:spcPts val="1000"/>
                        </a:spcAft>
                      </a:pPr>
                      <a:r>
                        <a:rPr lang="tr-TR" sz="800">
                          <a:effectLst/>
                        </a:rPr>
                        <a:t>Bölge 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Cezayir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Çalışma Ekonomisi ve Endüstri İlişkileri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Djillali Liabs Sidi Bel Abbes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314797673"/>
                  </a:ext>
                </a:extLst>
              </a:tr>
              <a:tr h="185490">
                <a:tc vMerge="1">
                  <a:txBody>
                    <a:bodyPr/>
                    <a:lstStyle/>
                    <a:p>
                      <a:endParaRPr lang="tr-TR"/>
                    </a:p>
                  </a:txBody>
                  <a:tcPr/>
                </a:tc>
                <a:tc>
                  <a:txBody>
                    <a:bodyPr/>
                    <a:lstStyle/>
                    <a:p>
                      <a:pPr algn="l">
                        <a:lnSpc>
                          <a:spcPct val="115000"/>
                        </a:lnSpc>
                        <a:spcAft>
                          <a:spcPts val="1000"/>
                        </a:spcAft>
                      </a:pPr>
                      <a:r>
                        <a:rPr lang="tr-TR" sz="800">
                          <a:effectLst/>
                        </a:rPr>
                        <a:t>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Ürdün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Yarmouk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3490625525"/>
                  </a:ext>
                </a:extLst>
              </a:tr>
              <a:tr h="185490">
                <a:tc vMerge="1">
                  <a:txBody>
                    <a:bodyPr/>
                    <a:lstStyle/>
                    <a:p>
                      <a:endParaRPr lang="tr-TR"/>
                    </a:p>
                  </a:txBody>
                  <a:tcPr/>
                </a:tc>
                <a:tc>
                  <a:txBody>
                    <a:bodyPr/>
                    <a:lstStyle/>
                    <a:p>
                      <a:pPr algn="l">
                        <a:lnSpc>
                          <a:spcPct val="115000"/>
                        </a:lnSpc>
                        <a:spcAft>
                          <a:spcPts val="1000"/>
                        </a:spcAft>
                      </a:pPr>
                      <a:r>
                        <a:rPr lang="tr-TR" sz="800">
                          <a:effectLst/>
                        </a:rPr>
                        <a:t>8</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Fas</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Ibn Tofail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2485625576"/>
                  </a:ext>
                </a:extLst>
              </a:tr>
              <a:tr h="185490">
                <a:tc vMerge="1">
                  <a:txBody>
                    <a:bodyPr/>
                    <a:lstStyle/>
                    <a:p>
                      <a:endParaRPr lang="tr-TR"/>
                    </a:p>
                  </a:txBody>
                  <a:tcPr/>
                </a:tc>
                <a:tc>
                  <a:txBody>
                    <a:bodyPr/>
                    <a:lstStyle/>
                    <a:p>
                      <a:pPr algn="l">
                        <a:lnSpc>
                          <a:spcPct val="115000"/>
                        </a:lnSpc>
                        <a:spcAft>
                          <a:spcPts val="1000"/>
                        </a:spcAft>
                      </a:pPr>
                      <a:r>
                        <a:rPr lang="tr-TR" sz="800">
                          <a:effectLst/>
                        </a:rPr>
                        <a:t>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Tunus</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Carthage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271577310"/>
                  </a:ext>
                </a:extLst>
              </a:tr>
              <a:tr h="164632">
                <a:tc rowSpan="3">
                  <a:txBody>
                    <a:bodyPr/>
                    <a:lstStyle/>
                    <a:p>
                      <a:pPr algn="l">
                        <a:lnSpc>
                          <a:spcPct val="115000"/>
                        </a:lnSpc>
                        <a:spcAft>
                          <a:spcPts val="1000"/>
                        </a:spcAft>
                      </a:pPr>
                      <a:r>
                        <a:rPr lang="tr-TR" sz="800">
                          <a:effectLst/>
                        </a:rPr>
                        <a:t>Bölge 5</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10</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Bangladeş</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Daffodil International</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92898233"/>
                  </a:ext>
                </a:extLst>
              </a:tr>
              <a:tr h="185490">
                <a:tc vMerge="1">
                  <a:txBody>
                    <a:bodyPr/>
                    <a:lstStyle/>
                    <a:p>
                      <a:endParaRPr lang="tr-TR"/>
                    </a:p>
                  </a:txBody>
                  <a:tcPr/>
                </a:tc>
                <a:tc>
                  <a:txBody>
                    <a:bodyPr/>
                    <a:lstStyle/>
                    <a:p>
                      <a:pPr algn="l">
                        <a:lnSpc>
                          <a:spcPct val="115000"/>
                        </a:lnSpc>
                        <a:spcAft>
                          <a:spcPts val="1000"/>
                        </a:spcAft>
                      </a:pPr>
                      <a:r>
                        <a:rPr lang="tr-TR" sz="800" dirty="0">
                          <a:effectLst/>
                        </a:rPr>
                        <a:t>11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Endonezya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Uluslararası İlişkiler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Muhammadiyah Yogya Karta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4713553"/>
                  </a:ext>
                </a:extLst>
              </a:tr>
              <a:tr h="231332">
                <a:tc vMerge="1">
                  <a:txBody>
                    <a:bodyPr/>
                    <a:lstStyle/>
                    <a:p>
                      <a:endParaRPr lang="tr-TR"/>
                    </a:p>
                  </a:txBody>
                  <a:tcPr/>
                </a:tc>
                <a:tc>
                  <a:txBody>
                    <a:bodyPr/>
                    <a:lstStyle/>
                    <a:p>
                      <a:pPr algn="l">
                        <a:lnSpc>
                          <a:spcPct val="115000"/>
                        </a:lnSpc>
                        <a:spcAft>
                          <a:spcPts val="1000"/>
                        </a:spcAft>
                      </a:pPr>
                      <a:r>
                        <a:rPr lang="tr-TR" sz="800" dirty="0">
                          <a:effectLst/>
                        </a:rPr>
                        <a:t>12</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Malezya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International Islamic University of Malaysia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1</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17037873"/>
                  </a:ext>
                </a:extLst>
              </a:tr>
              <a:tr h="185490">
                <a:tc>
                  <a:txBody>
                    <a:bodyPr/>
                    <a:lstStyle/>
                    <a:p>
                      <a:pPr algn="l">
                        <a:lnSpc>
                          <a:spcPct val="115000"/>
                        </a:lnSpc>
                        <a:spcAft>
                          <a:spcPts val="1000"/>
                        </a:spcAft>
                      </a:pPr>
                      <a:r>
                        <a:rPr lang="tr-TR" sz="800">
                          <a:effectLst/>
                        </a:rPr>
                        <a:t>Bölge 6</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Kazakistan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Al Farabi Kazakh National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3168883211"/>
                  </a:ext>
                </a:extLst>
              </a:tr>
              <a:tr h="185490">
                <a:tc>
                  <a:txBody>
                    <a:bodyPr/>
                    <a:lstStyle/>
                    <a:p>
                      <a:pPr algn="l">
                        <a:lnSpc>
                          <a:spcPct val="115000"/>
                        </a:lnSpc>
                        <a:spcAft>
                          <a:spcPts val="1000"/>
                        </a:spcAft>
                      </a:pPr>
                      <a:r>
                        <a:rPr lang="tr-TR" sz="800">
                          <a:effectLst/>
                        </a:rPr>
                        <a:t>Bölge 7</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İran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Amirkabir Technology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733139330"/>
                  </a:ext>
                </a:extLst>
              </a:tr>
              <a:tr h="185490">
                <a:tc rowSpan="3">
                  <a:txBody>
                    <a:bodyPr/>
                    <a:lstStyle/>
                    <a:p>
                      <a:pPr algn="l">
                        <a:lnSpc>
                          <a:spcPct val="115000"/>
                        </a:lnSpc>
                        <a:spcAft>
                          <a:spcPts val="1000"/>
                        </a:spcAft>
                      </a:pPr>
                      <a:r>
                        <a:rPr lang="tr-TR" sz="800">
                          <a:effectLst/>
                        </a:rPr>
                        <a:t>Bölge 9</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15</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Etiyopya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Siyaset Bilimi ve Kamu Yönetimi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Haramaya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3357116442"/>
                  </a:ext>
                </a:extLst>
              </a:tr>
              <a:tr h="115666">
                <a:tc vMerge="1">
                  <a:txBody>
                    <a:bodyPr/>
                    <a:lstStyle/>
                    <a:p>
                      <a:endParaRPr lang="tr-TR"/>
                    </a:p>
                  </a:txBody>
                  <a:tcPr/>
                </a:tc>
                <a:tc>
                  <a:txBody>
                    <a:bodyPr/>
                    <a:lstStyle/>
                    <a:p>
                      <a:pPr algn="l">
                        <a:lnSpc>
                          <a:spcPct val="115000"/>
                        </a:lnSpc>
                        <a:spcAft>
                          <a:spcPts val="1000"/>
                        </a:spcAft>
                      </a:pPr>
                      <a:r>
                        <a:rPr lang="tr-TR" sz="800" dirty="0">
                          <a:effectLst/>
                        </a:rPr>
                        <a:t>16</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Gana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Kumasi Technical University</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a:effectLst/>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2100732206"/>
                  </a:ext>
                </a:extLst>
              </a:tr>
              <a:tr h="231332">
                <a:tc vMerge="1">
                  <a:txBody>
                    <a:bodyPr/>
                    <a:lstStyle/>
                    <a:p>
                      <a:endParaRPr lang="tr-TR"/>
                    </a:p>
                  </a:txBody>
                  <a:tcPr/>
                </a:tc>
                <a:tc>
                  <a:txBody>
                    <a:bodyPr/>
                    <a:lstStyle/>
                    <a:p>
                      <a:pPr algn="l">
                        <a:lnSpc>
                          <a:spcPct val="115000"/>
                        </a:lnSpc>
                        <a:spcAft>
                          <a:spcPts val="1000"/>
                        </a:spcAft>
                      </a:pPr>
                      <a:r>
                        <a:rPr lang="tr-TR" sz="800" dirty="0">
                          <a:effectLst/>
                        </a:rPr>
                        <a:t>17</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Tanzanya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İşletme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College of Business Education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a:effectLst/>
                        </a:rPr>
                        <a:t>Doktora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ctr">
                        <a:lnSpc>
                          <a:spcPct val="115000"/>
                        </a:lnSpc>
                        <a:spcAft>
                          <a:spcPts val="1000"/>
                        </a:spcAft>
                      </a:pPr>
                      <a:r>
                        <a:rPr lang="tr-TR" sz="800" dirty="0">
                          <a:effectLst/>
                        </a:rPr>
                        <a:t>3</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3019406429"/>
                  </a:ext>
                </a:extLst>
              </a:tr>
            </a:tbl>
          </a:graphicData>
        </a:graphic>
      </p:graphicFrame>
      <p:pic>
        <p:nvPicPr>
          <p:cNvPr id="8" name="Picture 3" descr="C:\Users\Dilara\Desktop\Masaüstü 30.11.2020 - 0052h\sdu_logo.jpg">
            <a:extLst>
              <a:ext uri="{FF2B5EF4-FFF2-40B4-BE49-F238E27FC236}">
                <a16:creationId xmlns:a16="http://schemas.microsoft.com/office/drawing/2014/main" xmlns="" id="{DC2B502D-4C0A-7615-D2A2-31A5CDE5F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13645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94F1BB-527A-A85F-B629-EB267A256716}"/>
              </a:ext>
            </a:extLst>
          </p:cNvPr>
          <p:cNvSpPr>
            <a:spLocks noGrp="1"/>
          </p:cNvSpPr>
          <p:nvPr>
            <p:ph type="title"/>
          </p:nvPr>
        </p:nvSpPr>
        <p:spPr>
          <a:xfrm>
            <a:off x="457200" y="260648"/>
            <a:ext cx="8229600" cy="1143000"/>
          </a:xfrm>
        </p:spPr>
        <p:txBody>
          <a:bodyPr>
            <a:normAutofit fontScale="90000"/>
          </a:bodyPr>
          <a:lstStyle/>
          <a:p>
            <a:r>
              <a:rPr lang="tr-TR" dirty="0"/>
              <a:t>KA171 </a:t>
            </a:r>
            <a:r>
              <a:rPr lang="tr-TR" dirty="0" smtClean="0"/>
              <a:t>2023 </a:t>
            </a:r>
            <a:r>
              <a:rPr lang="tr-TR" dirty="0"/>
              <a:t>Projesi Öğrenci Kontenjanları</a:t>
            </a:r>
          </a:p>
        </p:txBody>
      </p:sp>
      <p:pic>
        <p:nvPicPr>
          <p:cNvPr id="8" name="Picture 3" descr="C:\Users\Dilara\Desktop\Masaüstü 30.11.2020 - 0052h\sdu_logo.jpg">
            <a:extLst>
              <a:ext uri="{FF2B5EF4-FFF2-40B4-BE49-F238E27FC236}">
                <a16:creationId xmlns:a16="http://schemas.microsoft.com/office/drawing/2014/main" xmlns="" id="{DC2B502D-4C0A-7615-D2A2-31A5CDE5F8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181703359"/>
              </p:ext>
            </p:extLst>
          </p:nvPr>
        </p:nvGraphicFramePr>
        <p:xfrm>
          <a:off x="323528" y="1470312"/>
          <a:ext cx="8352928" cy="4426784"/>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036753740"/>
                    </a:ext>
                  </a:extLst>
                </a:gridCol>
                <a:gridCol w="1175657">
                  <a:extLst>
                    <a:ext uri="{9D8B030D-6E8A-4147-A177-3AD203B41FA5}">
                      <a16:colId xmlns:a16="http://schemas.microsoft.com/office/drawing/2014/main" xmlns="" val="3400878252"/>
                    </a:ext>
                  </a:extLst>
                </a:gridCol>
                <a:gridCol w="1175657">
                  <a:extLst>
                    <a:ext uri="{9D8B030D-6E8A-4147-A177-3AD203B41FA5}">
                      <a16:colId xmlns:a16="http://schemas.microsoft.com/office/drawing/2014/main" xmlns="" val="1913311909"/>
                    </a:ext>
                  </a:extLst>
                </a:gridCol>
                <a:gridCol w="1175657">
                  <a:extLst>
                    <a:ext uri="{9D8B030D-6E8A-4147-A177-3AD203B41FA5}">
                      <a16:colId xmlns:a16="http://schemas.microsoft.com/office/drawing/2014/main" xmlns="" val="1807988768"/>
                    </a:ext>
                  </a:extLst>
                </a:gridCol>
                <a:gridCol w="1490060">
                  <a:extLst>
                    <a:ext uri="{9D8B030D-6E8A-4147-A177-3AD203B41FA5}">
                      <a16:colId xmlns:a16="http://schemas.microsoft.com/office/drawing/2014/main" xmlns="" val="1897209785"/>
                    </a:ext>
                  </a:extLst>
                </a:gridCol>
                <a:gridCol w="1584176">
                  <a:extLst>
                    <a:ext uri="{9D8B030D-6E8A-4147-A177-3AD203B41FA5}">
                      <a16:colId xmlns:a16="http://schemas.microsoft.com/office/drawing/2014/main" xmlns="" val="283734605"/>
                    </a:ext>
                  </a:extLst>
                </a:gridCol>
                <a:gridCol w="576064">
                  <a:extLst>
                    <a:ext uri="{9D8B030D-6E8A-4147-A177-3AD203B41FA5}">
                      <a16:colId xmlns:a16="http://schemas.microsoft.com/office/drawing/2014/main" xmlns="" val="3455111141"/>
                    </a:ext>
                  </a:extLst>
                </a:gridCol>
              </a:tblGrid>
              <a:tr h="23049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effectLst/>
                        </a:rPr>
                        <a:t>2023 Yılı KA171 Projeleri Kapsamında Tahsis Edilen Giden Öğrenci Kontenjanları (2023 – 2026</a:t>
                      </a:r>
                      <a:r>
                        <a:rPr lang="tr-TR" sz="800" dirty="0" smtClean="0">
                          <a:effectLst/>
                        </a:rPr>
                        <a:t>)</a:t>
                      </a:r>
                      <a:endParaRPr lang="tr-TR" sz="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034575219"/>
                  </a:ext>
                </a:extLst>
              </a:tr>
              <a:tr h="370840">
                <a:tc>
                  <a:txBody>
                    <a:bodyPr/>
                    <a:lstStyle/>
                    <a:p>
                      <a:pPr algn="l">
                        <a:lnSpc>
                          <a:spcPct val="115000"/>
                        </a:lnSpc>
                        <a:spcAft>
                          <a:spcPts val="1000"/>
                        </a:spcAft>
                      </a:pPr>
                      <a:r>
                        <a:rPr lang="tr-TR" sz="800" dirty="0">
                          <a:solidFill>
                            <a:schemeClr val="bg1"/>
                          </a:solidFill>
                          <a:effectLst/>
                        </a:rPr>
                        <a:t>Bölge</a:t>
                      </a:r>
                      <a:endParaRPr lang="tr-T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solidFill>
                      <a:schemeClr val="tx2">
                        <a:lumMod val="60000"/>
                        <a:lumOff val="40000"/>
                      </a:schemeClr>
                    </a:solidFill>
                  </a:tcPr>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202951804"/>
                  </a:ext>
                </a:extLst>
              </a:tr>
              <a:tr h="370840">
                <a:tc rowSpan="5">
                  <a:txBody>
                    <a:bodyPr/>
                    <a:lstStyle/>
                    <a:p>
                      <a:r>
                        <a:rPr lang="tr-TR" sz="800" dirty="0" smtClean="0">
                          <a:solidFill>
                            <a:schemeClr val="bg1"/>
                          </a:solidFill>
                        </a:rPr>
                        <a:t>Bölge 1</a:t>
                      </a:r>
                      <a:endParaRPr lang="tr-TR" sz="800" dirty="0">
                        <a:solidFill>
                          <a:schemeClr val="bg1"/>
                        </a:solidFill>
                      </a:endParaRPr>
                    </a:p>
                  </a:txBody>
                  <a:tcPr>
                    <a:solidFill>
                      <a:schemeClr val="tx2">
                        <a:lumMod val="60000"/>
                        <a:lumOff val="40000"/>
                      </a:schemeClr>
                    </a:solidFill>
                  </a:tcPr>
                </a:tc>
                <a:tc>
                  <a:txBody>
                    <a:bodyPr/>
                    <a:lstStyle/>
                    <a:p>
                      <a:r>
                        <a:rPr lang="tr-TR" sz="800" dirty="0" smtClean="0"/>
                        <a:t>1</a:t>
                      </a:r>
                      <a:endParaRPr lang="tr-TR" sz="800" dirty="0"/>
                    </a:p>
                  </a:txBody>
                  <a:tcPr/>
                </a:tc>
                <a:tc rowSpan="3">
                  <a:txBody>
                    <a:bodyPr/>
                    <a:lstStyle/>
                    <a:p>
                      <a:r>
                        <a:rPr lang="tr-TR" sz="800" dirty="0" smtClean="0"/>
                        <a:t>Arnavutluk </a:t>
                      </a:r>
                      <a:endParaRPr lang="tr-TR" sz="800" dirty="0"/>
                    </a:p>
                  </a:txBody>
                  <a:tcPr/>
                </a:tc>
                <a:tc>
                  <a:txBody>
                    <a:bodyPr/>
                    <a:lstStyle/>
                    <a:p>
                      <a:r>
                        <a:rPr lang="tr-TR" sz="800" dirty="0" smtClean="0"/>
                        <a:t>İngiliz Dili ve Edebiyatı</a:t>
                      </a:r>
                    </a:p>
                  </a:txBody>
                  <a:tcPr/>
                </a:tc>
                <a:tc>
                  <a:txBody>
                    <a:bodyPr/>
                    <a:lstStyle/>
                    <a:p>
                      <a:r>
                        <a:rPr lang="tr-TR" sz="800" dirty="0" err="1" smtClean="0"/>
                        <a:t>University</a:t>
                      </a:r>
                      <a:r>
                        <a:rPr lang="tr-TR" sz="800" dirty="0" smtClean="0"/>
                        <a:t> of </a:t>
                      </a:r>
                      <a:r>
                        <a:rPr lang="tr-TR" sz="800" dirty="0" err="1" smtClean="0"/>
                        <a:t>Vlora</a:t>
                      </a:r>
                      <a:r>
                        <a:rPr lang="tr-TR" sz="800" dirty="0" smtClean="0"/>
                        <a:t> </a:t>
                      </a:r>
                      <a:r>
                        <a:rPr lang="tr-TR" sz="800" dirty="0" err="1" smtClean="0"/>
                        <a:t>Ismail</a:t>
                      </a:r>
                      <a:r>
                        <a:rPr lang="tr-TR" sz="800" dirty="0" smtClean="0"/>
                        <a:t> </a:t>
                      </a:r>
                      <a:r>
                        <a:rPr lang="tr-TR" sz="800" dirty="0" err="1" smtClean="0"/>
                        <a:t>Qemali</a:t>
                      </a:r>
                      <a:endParaRPr lang="tr-TR" sz="800" dirty="0"/>
                    </a:p>
                  </a:txBody>
                  <a:tcPr/>
                </a:tc>
                <a:tc>
                  <a:txBody>
                    <a:bodyPr/>
                    <a:lstStyle/>
                    <a:p>
                      <a:r>
                        <a:rPr lang="tr-TR" sz="800" dirty="0" smtClean="0"/>
                        <a:t>Lisans, Yüksek Lisans</a:t>
                      </a:r>
                      <a:r>
                        <a:rPr lang="tr-TR" sz="800" baseline="0" dirty="0" smtClean="0"/>
                        <a:t>, Doktora</a:t>
                      </a:r>
                      <a:endParaRPr lang="tr-TR" sz="800" dirty="0"/>
                    </a:p>
                  </a:txBody>
                  <a:tcPr/>
                </a:tc>
                <a:tc rowSpan="3">
                  <a:txBody>
                    <a:bodyPr/>
                    <a:lstStyle/>
                    <a:p>
                      <a:r>
                        <a:rPr lang="tr-TR" sz="800" dirty="0" smtClean="0"/>
                        <a:t>2</a:t>
                      </a:r>
                      <a:endParaRPr lang="tr-TR" sz="800" dirty="0"/>
                    </a:p>
                  </a:txBody>
                  <a:tcPr/>
                </a:tc>
                <a:extLst>
                  <a:ext uri="{0D108BD9-81ED-4DB2-BD59-A6C34878D82A}">
                    <a16:rowId xmlns:a16="http://schemas.microsoft.com/office/drawing/2014/main" xmlns="" val="96025501"/>
                  </a:ext>
                </a:extLst>
              </a:tr>
              <a:tr h="370840">
                <a:tc vMerge="1">
                  <a:txBody>
                    <a:bodyPr/>
                    <a:lstStyle/>
                    <a:p>
                      <a:endParaRPr lang="tr-TR" sz="800" dirty="0"/>
                    </a:p>
                  </a:txBody>
                  <a:tcPr/>
                </a:tc>
                <a:tc>
                  <a:txBody>
                    <a:bodyPr/>
                    <a:lstStyle/>
                    <a:p>
                      <a:r>
                        <a:rPr lang="tr-TR" sz="800" dirty="0" smtClean="0"/>
                        <a:t>2</a:t>
                      </a:r>
                      <a:endParaRPr lang="tr-TR" sz="800" dirty="0"/>
                    </a:p>
                  </a:txBody>
                  <a:tcPr/>
                </a:tc>
                <a:tc vMerge="1">
                  <a:txBody>
                    <a:bodyPr/>
                    <a:lstStyle/>
                    <a:p>
                      <a:endParaRPr lang="tr-TR" sz="800" dirty="0"/>
                    </a:p>
                  </a:txBody>
                  <a:tcPr/>
                </a:tc>
                <a:tc>
                  <a:txBody>
                    <a:bodyPr/>
                    <a:lstStyle/>
                    <a:p>
                      <a:r>
                        <a:rPr lang="tr-TR" sz="800" dirty="0" smtClean="0"/>
                        <a:t>İşletme </a:t>
                      </a:r>
                      <a:endParaRPr lang="tr-TR" sz="800" dirty="0"/>
                    </a:p>
                  </a:txBody>
                  <a:tcPr/>
                </a:tc>
                <a:tc>
                  <a:txBody>
                    <a:bodyPr/>
                    <a:lstStyle/>
                    <a:p>
                      <a:r>
                        <a:rPr lang="tr-TR" sz="800" dirty="0" smtClean="0"/>
                        <a:t>Tiran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Lisans, Yüksek Lisans</a:t>
                      </a:r>
                      <a:r>
                        <a:rPr lang="tr-TR" sz="800" baseline="0" dirty="0" smtClean="0"/>
                        <a:t>, Doktora</a:t>
                      </a:r>
                      <a:endParaRPr lang="tr-TR" sz="800" dirty="0" smtClean="0"/>
                    </a:p>
                  </a:txBody>
                  <a:tcPr/>
                </a:tc>
                <a:tc vMerge="1">
                  <a:txBody>
                    <a:bodyPr/>
                    <a:lstStyle/>
                    <a:p>
                      <a:endParaRPr lang="tr-TR" sz="800" dirty="0"/>
                    </a:p>
                  </a:txBody>
                  <a:tcPr/>
                </a:tc>
                <a:extLst>
                  <a:ext uri="{0D108BD9-81ED-4DB2-BD59-A6C34878D82A}">
                    <a16:rowId xmlns:a16="http://schemas.microsoft.com/office/drawing/2014/main" xmlns="" val="309905854"/>
                  </a:ext>
                </a:extLst>
              </a:tr>
              <a:tr h="183624">
                <a:tc vMerge="1">
                  <a:txBody>
                    <a:bodyPr/>
                    <a:lstStyle/>
                    <a:p>
                      <a:endParaRPr lang="tr-TR" sz="800" dirty="0"/>
                    </a:p>
                  </a:txBody>
                  <a:tcPr/>
                </a:tc>
                <a:tc>
                  <a:txBody>
                    <a:bodyPr/>
                    <a:lstStyle/>
                    <a:p>
                      <a:r>
                        <a:rPr lang="tr-TR" sz="800" dirty="0" smtClean="0"/>
                        <a:t>3</a:t>
                      </a:r>
                      <a:endParaRPr lang="tr-TR" sz="800" dirty="0"/>
                    </a:p>
                  </a:txBody>
                  <a:tcPr/>
                </a:tc>
                <a:tc vMerge="1">
                  <a:txBody>
                    <a:bodyPr/>
                    <a:lstStyle/>
                    <a:p>
                      <a:endParaRPr lang="tr-TR" sz="800" dirty="0"/>
                    </a:p>
                  </a:txBody>
                  <a:tcPr/>
                </a:tc>
                <a:tc>
                  <a:txBody>
                    <a:bodyPr/>
                    <a:lstStyle/>
                    <a:p>
                      <a:r>
                        <a:rPr lang="tr-TR" sz="800" dirty="0" smtClean="0"/>
                        <a:t>İşletme</a:t>
                      </a:r>
                      <a:endParaRPr lang="tr-TR" sz="800" dirty="0"/>
                    </a:p>
                  </a:txBody>
                  <a:tcPr/>
                </a:tc>
                <a:tc>
                  <a:txBody>
                    <a:bodyPr/>
                    <a:lstStyle/>
                    <a:p>
                      <a:r>
                        <a:rPr lang="tr-TR" sz="800" dirty="0" smtClean="0"/>
                        <a:t>Tiran Tarım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Lisans, Yüksek Lisans</a:t>
                      </a:r>
                      <a:r>
                        <a:rPr lang="tr-TR" sz="800" baseline="0" dirty="0" smtClean="0"/>
                        <a:t>, Doktora</a:t>
                      </a:r>
                      <a:endParaRPr lang="tr-TR" sz="800" dirty="0" smtClean="0"/>
                    </a:p>
                  </a:txBody>
                  <a:tcPr/>
                </a:tc>
                <a:tc vMerge="1">
                  <a:txBody>
                    <a:bodyPr/>
                    <a:lstStyle/>
                    <a:p>
                      <a:endParaRPr lang="tr-TR" sz="800" dirty="0"/>
                    </a:p>
                  </a:txBody>
                  <a:tcPr/>
                </a:tc>
                <a:extLst>
                  <a:ext uri="{0D108BD9-81ED-4DB2-BD59-A6C34878D82A}">
                    <a16:rowId xmlns:a16="http://schemas.microsoft.com/office/drawing/2014/main" xmlns="" val="2650417655"/>
                  </a:ext>
                </a:extLst>
              </a:tr>
              <a:tr h="370840">
                <a:tc vMerge="1">
                  <a:txBody>
                    <a:bodyPr/>
                    <a:lstStyle/>
                    <a:p>
                      <a:endParaRPr lang="tr-TR" sz="800" dirty="0"/>
                    </a:p>
                  </a:txBody>
                  <a:tcPr/>
                </a:tc>
                <a:tc>
                  <a:txBody>
                    <a:bodyPr/>
                    <a:lstStyle/>
                    <a:p>
                      <a:r>
                        <a:rPr lang="tr-TR" sz="800" dirty="0" smtClean="0"/>
                        <a:t>4</a:t>
                      </a:r>
                      <a:endParaRPr lang="tr-TR" sz="800" dirty="0"/>
                    </a:p>
                  </a:txBody>
                  <a:tcPr/>
                </a:tc>
                <a:tc>
                  <a:txBody>
                    <a:bodyPr/>
                    <a:lstStyle/>
                    <a:p>
                      <a:r>
                        <a:rPr lang="tr-TR" sz="800" dirty="0" smtClean="0"/>
                        <a:t>Bosna Hersek</a:t>
                      </a:r>
                      <a:endParaRPr lang="tr-TR" sz="800" dirty="0"/>
                    </a:p>
                  </a:txBody>
                  <a:tcPr/>
                </a:tc>
                <a:tc>
                  <a:txBody>
                    <a:bodyPr/>
                    <a:lstStyle/>
                    <a:p>
                      <a:r>
                        <a:rPr lang="tr-TR" sz="800" dirty="0" smtClean="0"/>
                        <a:t>İşletme</a:t>
                      </a:r>
                    </a:p>
                    <a:p>
                      <a:r>
                        <a:rPr lang="tr-TR" sz="800" dirty="0" smtClean="0"/>
                        <a:t>Siyaset</a:t>
                      </a:r>
                      <a:r>
                        <a:rPr lang="tr-TR" sz="800" baseline="0" dirty="0" smtClean="0"/>
                        <a:t> Bilimi ve Kamu Yönetimi</a:t>
                      </a:r>
                      <a:endParaRPr lang="tr-TR" sz="800" dirty="0"/>
                    </a:p>
                  </a:txBody>
                  <a:tcPr/>
                </a:tc>
                <a:tc>
                  <a:txBody>
                    <a:bodyPr/>
                    <a:lstStyle/>
                    <a:p>
                      <a:r>
                        <a:rPr lang="tr-TR" sz="800" dirty="0" smtClean="0"/>
                        <a:t>Uluslararası Saraybosna</a:t>
                      </a:r>
                      <a:r>
                        <a:rPr lang="tr-TR" sz="800" baseline="0" dirty="0" smtClean="0"/>
                        <a:t>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Lisans, Yüksek Lisans</a:t>
                      </a:r>
                      <a:r>
                        <a:rPr lang="tr-TR" sz="800" baseline="0" dirty="0" smtClean="0"/>
                        <a:t>, Doktora</a:t>
                      </a:r>
                      <a:endParaRPr lang="tr-TR" sz="800" dirty="0" smtClean="0"/>
                    </a:p>
                  </a:txBody>
                  <a:tcPr/>
                </a:tc>
                <a:tc>
                  <a:txBody>
                    <a:bodyPr/>
                    <a:lstStyle/>
                    <a:p>
                      <a:r>
                        <a:rPr lang="tr-TR" sz="800" dirty="0" smtClean="0"/>
                        <a:t>2</a:t>
                      </a:r>
                      <a:endParaRPr lang="tr-TR" sz="800" dirty="0"/>
                    </a:p>
                  </a:txBody>
                  <a:tcPr/>
                </a:tc>
                <a:extLst>
                  <a:ext uri="{0D108BD9-81ED-4DB2-BD59-A6C34878D82A}">
                    <a16:rowId xmlns:a16="http://schemas.microsoft.com/office/drawing/2014/main" xmlns="" val="1759666131"/>
                  </a:ext>
                </a:extLst>
              </a:tr>
              <a:tr h="291688">
                <a:tc vMerge="1">
                  <a:txBody>
                    <a:bodyPr/>
                    <a:lstStyle/>
                    <a:p>
                      <a:endParaRPr lang="tr-TR" sz="800" dirty="0"/>
                    </a:p>
                  </a:txBody>
                  <a:tcPr/>
                </a:tc>
                <a:tc>
                  <a:txBody>
                    <a:bodyPr/>
                    <a:lstStyle/>
                    <a:p>
                      <a:r>
                        <a:rPr lang="tr-TR" sz="800" dirty="0" smtClean="0"/>
                        <a:t>5</a:t>
                      </a:r>
                      <a:endParaRPr lang="tr-TR" sz="800" dirty="0"/>
                    </a:p>
                  </a:txBody>
                  <a:tcPr/>
                </a:tc>
                <a:tc>
                  <a:txBody>
                    <a:bodyPr/>
                    <a:lstStyle/>
                    <a:p>
                      <a:r>
                        <a:rPr lang="tr-TR" sz="800" dirty="0" smtClean="0"/>
                        <a:t>Kosova</a:t>
                      </a:r>
                      <a:endParaRPr lang="tr-TR" sz="800" dirty="0"/>
                    </a:p>
                  </a:txBody>
                  <a:tcPr/>
                </a:tc>
                <a:tc>
                  <a:txBody>
                    <a:bodyPr/>
                    <a:lstStyle/>
                    <a:p>
                      <a:r>
                        <a:rPr lang="tr-TR" sz="800" dirty="0" smtClean="0"/>
                        <a:t>İşletme</a:t>
                      </a:r>
                      <a:endParaRPr lang="tr-TR" sz="800" dirty="0"/>
                    </a:p>
                  </a:txBody>
                  <a:tcPr/>
                </a:tc>
                <a:tc>
                  <a:txBody>
                    <a:bodyPr/>
                    <a:lstStyle/>
                    <a:p>
                      <a:r>
                        <a:rPr lang="tr-TR" sz="800" dirty="0" smtClean="0"/>
                        <a:t>Kosova </a:t>
                      </a:r>
                      <a:r>
                        <a:rPr lang="tr-TR" sz="800" baseline="0" dirty="0" err="1" smtClean="0"/>
                        <a:t>Ukshin</a:t>
                      </a:r>
                      <a:r>
                        <a:rPr lang="tr-TR" sz="800" baseline="0" dirty="0" smtClean="0"/>
                        <a:t> </a:t>
                      </a:r>
                      <a:r>
                        <a:rPr lang="tr-TR" sz="800" baseline="0" dirty="0" err="1" smtClean="0"/>
                        <a:t>Hoti</a:t>
                      </a:r>
                      <a:r>
                        <a:rPr lang="tr-TR" sz="800" baseline="0" dirty="0" smtClean="0"/>
                        <a:t> Üniversitesi </a:t>
                      </a:r>
                      <a:r>
                        <a:rPr lang="tr-TR" sz="800" baseline="0" dirty="0" err="1" smtClean="0"/>
                        <a:t>Prizren</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Lisans, Yüksek Lisans</a:t>
                      </a:r>
                      <a:r>
                        <a:rPr lang="tr-TR" sz="800" baseline="0" dirty="0" smtClean="0"/>
                        <a:t>, Doktora</a:t>
                      </a:r>
                      <a:endParaRPr lang="tr-TR" sz="800" dirty="0" smtClean="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104175498"/>
                  </a:ext>
                </a:extLst>
              </a:tr>
              <a:tr h="370840">
                <a:tc rowSpan="2">
                  <a:txBody>
                    <a:bodyPr/>
                    <a:lstStyle/>
                    <a:p>
                      <a:r>
                        <a:rPr lang="tr-TR" sz="800" dirty="0" smtClean="0">
                          <a:solidFill>
                            <a:schemeClr val="bg1"/>
                          </a:solidFill>
                        </a:rPr>
                        <a:t>Bölge</a:t>
                      </a:r>
                      <a:r>
                        <a:rPr lang="tr-TR" sz="800" baseline="0" dirty="0" smtClean="0">
                          <a:solidFill>
                            <a:schemeClr val="bg1"/>
                          </a:solidFill>
                        </a:rPr>
                        <a:t> 2</a:t>
                      </a:r>
                      <a:endParaRPr lang="tr-TR" sz="800" dirty="0">
                        <a:solidFill>
                          <a:schemeClr val="bg1"/>
                        </a:solidFill>
                      </a:endParaRPr>
                    </a:p>
                  </a:txBody>
                  <a:tcPr>
                    <a:solidFill>
                      <a:schemeClr val="tx2">
                        <a:lumMod val="60000"/>
                        <a:lumOff val="40000"/>
                      </a:schemeClr>
                    </a:solidFill>
                  </a:tcPr>
                </a:tc>
                <a:tc>
                  <a:txBody>
                    <a:bodyPr/>
                    <a:lstStyle/>
                    <a:p>
                      <a:r>
                        <a:rPr lang="tr-TR" sz="800" dirty="0" smtClean="0"/>
                        <a:t>6</a:t>
                      </a:r>
                      <a:endParaRPr lang="tr-TR" sz="800" dirty="0"/>
                    </a:p>
                  </a:txBody>
                  <a:tcPr/>
                </a:tc>
                <a:tc rowSpan="2">
                  <a:txBody>
                    <a:bodyPr/>
                    <a:lstStyle/>
                    <a:p>
                      <a:r>
                        <a:rPr lang="tr-TR" sz="800" dirty="0" smtClean="0"/>
                        <a:t>Moldova</a:t>
                      </a:r>
                      <a:endParaRPr lang="tr-TR" sz="800" dirty="0"/>
                    </a:p>
                  </a:txBody>
                  <a:tcPr/>
                </a:tc>
                <a:tc>
                  <a:txBody>
                    <a:bodyPr/>
                    <a:lstStyle/>
                    <a:p>
                      <a:r>
                        <a:rPr lang="tr-TR" sz="800" dirty="0" smtClean="0"/>
                        <a:t>İşletme</a:t>
                      </a:r>
                      <a:endParaRPr lang="tr-TR" sz="800" dirty="0"/>
                    </a:p>
                  </a:txBody>
                  <a:tcPr/>
                </a:tc>
                <a:tc>
                  <a:txBody>
                    <a:bodyPr/>
                    <a:lstStyle/>
                    <a:p>
                      <a:r>
                        <a:rPr lang="tr-TR" sz="800" dirty="0" smtClean="0"/>
                        <a:t>Moldova</a:t>
                      </a:r>
                      <a:r>
                        <a:rPr lang="tr-TR" sz="800" baseline="0" dirty="0" smtClean="0"/>
                        <a:t> Teknik Üniversitesi</a:t>
                      </a:r>
                      <a:endParaRPr lang="tr-TR" sz="800" dirty="0"/>
                    </a:p>
                  </a:txBody>
                  <a:tcPr/>
                </a:tc>
                <a:tc>
                  <a:txBody>
                    <a:bodyPr/>
                    <a:lstStyle/>
                    <a:p>
                      <a:r>
                        <a:rPr lang="tr-TR" sz="800" dirty="0" smtClean="0"/>
                        <a:t>Doktora</a:t>
                      </a:r>
                      <a:endParaRPr lang="tr-TR" sz="800" dirty="0"/>
                    </a:p>
                  </a:txBody>
                  <a:tcPr/>
                </a:tc>
                <a:tc rowSpan="2">
                  <a:txBody>
                    <a:bodyPr/>
                    <a:lstStyle/>
                    <a:p>
                      <a:r>
                        <a:rPr lang="tr-TR" sz="800" dirty="0" smtClean="0"/>
                        <a:t>1</a:t>
                      </a:r>
                      <a:endParaRPr lang="tr-TR" sz="800" dirty="0"/>
                    </a:p>
                  </a:txBody>
                  <a:tcPr/>
                </a:tc>
                <a:extLst>
                  <a:ext uri="{0D108BD9-81ED-4DB2-BD59-A6C34878D82A}">
                    <a16:rowId xmlns:a16="http://schemas.microsoft.com/office/drawing/2014/main" xmlns="" val="2509074250"/>
                  </a:ext>
                </a:extLst>
              </a:tr>
              <a:tr h="270088">
                <a:tc vMerge="1">
                  <a:txBody>
                    <a:bodyPr/>
                    <a:lstStyle/>
                    <a:p>
                      <a:endParaRPr lang="tr-TR" sz="800" dirty="0"/>
                    </a:p>
                  </a:txBody>
                  <a:tcPr/>
                </a:tc>
                <a:tc>
                  <a:txBody>
                    <a:bodyPr/>
                    <a:lstStyle/>
                    <a:p>
                      <a:r>
                        <a:rPr lang="tr-TR" sz="800" dirty="0" smtClean="0"/>
                        <a:t>7</a:t>
                      </a:r>
                      <a:endParaRPr lang="tr-TR" sz="800" dirty="0"/>
                    </a:p>
                  </a:txBody>
                  <a:tcPr/>
                </a:tc>
                <a:tc vMerge="1">
                  <a:txBody>
                    <a:bodyPr/>
                    <a:lstStyle/>
                    <a:p>
                      <a:endParaRPr lang="tr-TR" sz="800" dirty="0"/>
                    </a:p>
                  </a:txBody>
                  <a:tcPr/>
                </a:tc>
                <a:tc>
                  <a:txBody>
                    <a:bodyPr/>
                    <a:lstStyle/>
                    <a:p>
                      <a:r>
                        <a:rPr lang="tr-TR" sz="800" dirty="0" smtClean="0"/>
                        <a:t>İşletme</a:t>
                      </a:r>
                      <a:endParaRPr lang="tr-TR" sz="800" dirty="0"/>
                    </a:p>
                  </a:txBody>
                  <a:tcPr/>
                </a:tc>
                <a:tc>
                  <a:txBody>
                    <a:bodyPr/>
                    <a:lstStyle/>
                    <a:p>
                      <a:pPr marL="0" algn="l" defTabSz="914400" rtl="0" eaLnBrk="1" latinLnBrk="0" hangingPunct="1"/>
                      <a:r>
                        <a:rPr lang="tr-TR" sz="800" kern="1200" dirty="0" err="1" smtClean="0">
                          <a:solidFill>
                            <a:schemeClr val="dk1"/>
                          </a:solidFill>
                          <a:latin typeface="+mn-lt"/>
                          <a:ea typeface="+mn-ea"/>
                          <a:cs typeface="+mn-cs"/>
                        </a:rPr>
                        <a:t>Cahul</a:t>
                      </a:r>
                      <a:r>
                        <a:rPr lang="tr-TR" sz="800" kern="1200" dirty="0" smtClean="0">
                          <a:solidFill>
                            <a:schemeClr val="dk1"/>
                          </a:solidFill>
                          <a:latin typeface="+mn-lt"/>
                          <a:ea typeface="+mn-ea"/>
                          <a:cs typeface="+mn-cs"/>
                        </a:rPr>
                        <a:t> Devlet Üniversitesi</a:t>
                      </a:r>
                      <a:r>
                        <a:rPr lang="tr-TR" sz="800" kern="1200" baseline="0" dirty="0" smtClean="0">
                          <a:solidFill>
                            <a:schemeClr val="dk1"/>
                          </a:solidFill>
                          <a:latin typeface="+mn-lt"/>
                          <a:ea typeface="+mn-ea"/>
                          <a:cs typeface="+mn-cs"/>
                        </a:rPr>
                        <a:t> </a:t>
                      </a:r>
                    </a:p>
                    <a:p>
                      <a:pPr marL="0" algn="l" defTabSz="914400" rtl="0" eaLnBrk="1" latinLnBrk="0" hangingPunct="1"/>
                      <a:r>
                        <a:rPr lang="tr-TR" sz="800" kern="1200" dirty="0" err="1" smtClean="0">
                          <a:solidFill>
                            <a:schemeClr val="dk1"/>
                          </a:solidFill>
                          <a:latin typeface="+mn-lt"/>
                          <a:ea typeface="+mn-ea"/>
                          <a:cs typeface="+mn-cs"/>
                        </a:rPr>
                        <a:t>Bogdan</a:t>
                      </a:r>
                      <a:r>
                        <a:rPr lang="tr-TR" sz="800" kern="1200" dirty="0" smtClean="0">
                          <a:solidFill>
                            <a:schemeClr val="dk1"/>
                          </a:solidFill>
                          <a:latin typeface="+mn-lt"/>
                          <a:ea typeface="+mn-ea"/>
                          <a:cs typeface="+mn-cs"/>
                        </a:rPr>
                        <a:t> </a:t>
                      </a:r>
                      <a:r>
                        <a:rPr lang="tr-TR" sz="800" kern="1200" dirty="0" err="1" smtClean="0">
                          <a:solidFill>
                            <a:schemeClr val="dk1"/>
                          </a:solidFill>
                          <a:latin typeface="+mn-lt"/>
                          <a:ea typeface="+mn-ea"/>
                          <a:cs typeface="+mn-cs"/>
                        </a:rPr>
                        <a:t>Petriceicu</a:t>
                      </a:r>
                      <a:r>
                        <a:rPr lang="tr-TR" sz="800" kern="1200" dirty="0" smtClean="0">
                          <a:solidFill>
                            <a:schemeClr val="dk1"/>
                          </a:solidFill>
                          <a:latin typeface="+mn-lt"/>
                          <a:ea typeface="+mn-ea"/>
                          <a:cs typeface="+mn-cs"/>
                        </a:rPr>
                        <a:t> </a:t>
                      </a:r>
                      <a:r>
                        <a:rPr lang="tr-TR" sz="800" kern="1200" dirty="0" err="1" smtClean="0">
                          <a:solidFill>
                            <a:schemeClr val="dk1"/>
                          </a:solidFill>
                          <a:latin typeface="+mn-lt"/>
                          <a:ea typeface="+mn-ea"/>
                          <a:cs typeface="+mn-cs"/>
                        </a:rPr>
                        <a:t>Hasdeu</a:t>
                      </a:r>
                      <a:endParaRPr lang="tr-TR" sz="800" kern="1200" dirty="0">
                        <a:solidFill>
                          <a:schemeClr val="dk1"/>
                        </a:solidFill>
                        <a:latin typeface="+mn-lt"/>
                        <a:ea typeface="+mn-ea"/>
                        <a:cs typeface="+mn-cs"/>
                      </a:endParaRPr>
                    </a:p>
                  </a:txBody>
                  <a:tcPr/>
                </a:tc>
                <a:tc>
                  <a:txBody>
                    <a:bodyPr/>
                    <a:lstStyle/>
                    <a:p>
                      <a:r>
                        <a:rPr lang="tr-TR" sz="800" dirty="0" smtClean="0"/>
                        <a:t>Doktora</a:t>
                      </a:r>
                      <a:endParaRPr lang="tr-TR" sz="800" dirty="0"/>
                    </a:p>
                  </a:txBody>
                  <a:tcPr/>
                </a:tc>
                <a:tc vMerge="1">
                  <a:txBody>
                    <a:bodyPr/>
                    <a:lstStyle/>
                    <a:p>
                      <a:endParaRPr lang="tr-TR" sz="800" dirty="0"/>
                    </a:p>
                  </a:txBody>
                  <a:tcPr/>
                </a:tc>
                <a:extLst>
                  <a:ext uri="{0D108BD9-81ED-4DB2-BD59-A6C34878D82A}">
                    <a16:rowId xmlns:a16="http://schemas.microsoft.com/office/drawing/2014/main" xmlns="" val="2143075992"/>
                  </a:ext>
                </a:extLst>
              </a:tr>
              <a:tr h="259288">
                <a:tc rowSpan="3">
                  <a:txBody>
                    <a:bodyPr/>
                    <a:lstStyle/>
                    <a:p>
                      <a:r>
                        <a:rPr lang="tr-TR" sz="800" dirty="0" smtClean="0">
                          <a:solidFill>
                            <a:schemeClr val="bg1"/>
                          </a:solidFill>
                        </a:rPr>
                        <a:t>Bölge 3</a:t>
                      </a:r>
                      <a:endParaRPr lang="tr-TR" sz="800" dirty="0">
                        <a:solidFill>
                          <a:schemeClr val="bg1"/>
                        </a:solidFill>
                      </a:endParaRPr>
                    </a:p>
                  </a:txBody>
                  <a:tcPr>
                    <a:solidFill>
                      <a:schemeClr val="tx2">
                        <a:lumMod val="60000"/>
                        <a:lumOff val="40000"/>
                      </a:schemeClr>
                    </a:solidFill>
                  </a:tcPr>
                </a:tc>
                <a:tc>
                  <a:txBody>
                    <a:bodyPr/>
                    <a:lstStyle/>
                    <a:p>
                      <a:r>
                        <a:rPr lang="tr-TR" sz="800" dirty="0" smtClean="0"/>
                        <a:t>8</a:t>
                      </a:r>
                      <a:endParaRPr lang="tr-TR" sz="800" dirty="0"/>
                    </a:p>
                  </a:txBody>
                  <a:tcPr/>
                </a:tc>
                <a:tc>
                  <a:txBody>
                    <a:bodyPr/>
                    <a:lstStyle/>
                    <a:p>
                      <a:r>
                        <a:rPr lang="tr-TR" sz="800" dirty="0" smtClean="0"/>
                        <a:t>Mısır</a:t>
                      </a:r>
                      <a:endParaRPr lang="tr-TR" sz="800" dirty="0"/>
                    </a:p>
                  </a:txBody>
                  <a:tcPr/>
                </a:tc>
                <a:tc>
                  <a:txBody>
                    <a:bodyPr/>
                    <a:lstStyle/>
                    <a:p>
                      <a:r>
                        <a:rPr lang="tr-TR" sz="800" dirty="0" smtClean="0"/>
                        <a:t>Maden Mühendisliği</a:t>
                      </a:r>
                      <a:endParaRPr lang="tr-TR" sz="800" dirty="0"/>
                    </a:p>
                  </a:txBody>
                  <a:tcPr/>
                </a:tc>
                <a:tc>
                  <a:txBody>
                    <a:bodyPr/>
                    <a:lstStyle/>
                    <a:p>
                      <a:r>
                        <a:rPr lang="tr-TR" sz="800" dirty="0" smtClean="0"/>
                        <a:t>Kahire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020176643"/>
                  </a:ext>
                </a:extLst>
              </a:tr>
              <a:tr h="370840">
                <a:tc vMerge="1">
                  <a:txBody>
                    <a:bodyPr/>
                    <a:lstStyle/>
                    <a:p>
                      <a:endParaRPr lang="tr-TR" sz="800" dirty="0"/>
                    </a:p>
                  </a:txBody>
                  <a:tcPr/>
                </a:tc>
                <a:tc>
                  <a:txBody>
                    <a:bodyPr/>
                    <a:lstStyle/>
                    <a:p>
                      <a:r>
                        <a:rPr lang="tr-TR" sz="800" dirty="0" smtClean="0"/>
                        <a:t>9</a:t>
                      </a:r>
                      <a:endParaRPr lang="tr-TR" sz="800" dirty="0"/>
                    </a:p>
                  </a:txBody>
                  <a:tcPr/>
                </a:tc>
                <a:tc>
                  <a:txBody>
                    <a:bodyPr/>
                    <a:lstStyle/>
                    <a:p>
                      <a:r>
                        <a:rPr lang="tr-TR" sz="800" dirty="0" smtClean="0"/>
                        <a:t>Ürdün</a:t>
                      </a:r>
                      <a:endParaRPr lang="tr-TR" sz="800" dirty="0"/>
                    </a:p>
                  </a:txBody>
                  <a:tcPr/>
                </a:tc>
                <a:tc>
                  <a:txBody>
                    <a:bodyPr/>
                    <a:lstStyle/>
                    <a:p>
                      <a:r>
                        <a:rPr lang="tr-TR" sz="800" dirty="0" smtClean="0"/>
                        <a:t>Fizik</a:t>
                      </a:r>
                      <a:endParaRPr lang="tr-TR" sz="800" dirty="0"/>
                    </a:p>
                  </a:txBody>
                  <a:tcPr/>
                </a:tc>
                <a:tc>
                  <a:txBody>
                    <a:bodyPr/>
                    <a:lstStyle/>
                    <a:p>
                      <a:r>
                        <a:rPr lang="tr-TR" sz="800" dirty="0" err="1" smtClean="0"/>
                        <a:t>Yarmouk</a:t>
                      </a:r>
                      <a:r>
                        <a:rPr lang="tr-TR" sz="800" dirty="0" smtClean="0"/>
                        <a:t>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2</a:t>
                      </a:r>
                      <a:endParaRPr lang="tr-TR" sz="800" dirty="0"/>
                    </a:p>
                  </a:txBody>
                  <a:tcPr/>
                </a:tc>
                <a:extLst>
                  <a:ext uri="{0D108BD9-81ED-4DB2-BD59-A6C34878D82A}">
                    <a16:rowId xmlns:a16="http://schemas.microsoft.com/office/drawing/2014/main" xmlns="" val="197426114"/>
                  </a:ext>
                </a:extLst>
              </a:tr>
              <a:tr h="370840">
                <a:tc vMerge="1">
                  <a:txBody>
                    <a:bodyPr/>
                    <a:lstStyle/>
                    <a:p>
                      <a:endParaRPr lang="tr-TR" sz="800" dirty="0"/>
                    </a:p>
                  </a:txBody>
                  <a:tcPr/>
                </a:tc>
                <a:tc>
                  <a:txBody>
                    <a:bodyPr/>
                    <a:lstStyle/>
                    <a:p>
                      <a:r>
                        <a:rPr lang="tr-TR" sz="800" dirty="0" smtClean="0"/>
                        <a:t>10</a:t>
                      </a:r>
                      <a:endParaRPr lang="tr-TR" sz="800" dirty="0"/>
                    </a:p>
                  </a:txBody>
                  <a:tcPr/>
                </a:tc>
                <a:tc>
                  <a:txBody>
                    <a:bodyPr/>
                    <a:lstStyle/>
                    <a:p>
                      <a:r>
                        <a:rPr lang="tr-TR" sz="800" dirty="0" smtClean="0"/>
                        <a:t>Filistin</a:t>
                      </a:r>
                      <a:endParaRPr lang="tr-TR" sz="800" dirty="0"/>
                    </a:p>
                  </a:txBody>
                  <a:tcPr/>
                </a:tc>
                <a:tc>
                  <a:txBody>
                    <a:bodyPr/>
                    <a:lstStyle/>
                    <a:p>
                      <a:r>
                        <a:rPr lang="tr-TR" sz="800" dirty="0" smtClean="0"/>
                        <a:t>Sağlık Yönetimi </a:t>
                      </a:r>
                      <a:endParaRPr lang="tr-TR" sz="800" dirty="0"/>
                    </a:p>
                  </a:txBody>
                  <a:tcPr/>
                </a:tc>
                <a:tc>
                  <a:txBody>
                    <a:bodyPr/>
                    <a:lstStyle/>
                    <a:p>
                      <a:r>
                        <a:rPr lang="tr-TR" sz="800" dirty="0" smtClean="0"/>
                        <a:t>Al-</a:t>
                      </a:r>
                      <a:r>
                        <a:rPr lang="tr-TR" sz="800" dirty="0" err="1" smtClean="0"/>
                        <a:t>Quds</a:t>
                      </a:r>
                      <a:r>
                        <a:rPr lang="tr-TR" sz="800" dirty="0" smtClean="0"/>
                        <a:t>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4075580096"/>
                  </a:ext>
                </a:extLst>
              </a:tr>
              <a:tr h="370840">
                <a:tc>
                  <a:txBody>
                    <a:bodyPr/>
                    <a:lstStyle/>
                    <a:p>
                      <a:r>
                        <a:rPr lang="tr-TR" sz="800" dirty="0" smtClean="0">
                          <a:solidFill>
                            <a:schemeClr val="bg1"/>
                          </a:solidFill>
                        </a:rPr>
                        <a:t>Bölge 5</a:t>
                      </a:r>
                      <a:endParaRPr lang="tr-TR" sz="800" dirty="0">
                        <a:solidFill>
                          <a:schemeClr val="bg1"/>
                        </a:solidFill>
                      </a:endParaRPr>
                    </a:p>
                  </a:txBody>
                  <a:tcPr>
                    <a:solidFill>
                      <a:schemeClr val="tx2">
                        <a:lumMod val="60000"/>
                        <a:lumOff val="40000"/>
                      </a:schemeClr>
                    </a:solidFill>
                  </a:tcPr>
                </a:tc>
                <a:tc>
                  <a:txBody>
                    <a:bodyPr/>
                    <a:lstStyle/>
                    <a:p>
                      <a:r>
                        <a:rPr lang="tr-TR" sz="800" dirty="0" smtClean="0"/>
                        <a:t>11</a:t>
                      </a:r>
                      <a:endParaRPr lang="tr-TR" sz="800" dirty="0"/>
                    </a:p>
                  </a:txBody>
                  <a:tcPr/>
                </a:tc>
                <a:tc>
                  <a:txBody>
                    <a:bodyPr/>
                    <a:lstStyle/>
                    <a:p>
                      <a:r>
                        <a:rPr lang="tr-TR" sz="800" dirty="0" smtClean="0"/>
                        <a:t>Bangladeş</a:t>
                      </a:r>
                      <a:endParaRPr lang="tr-TR" sz="800" dirty="0"/>
                    </a:p>
                  </a:txBody>
                  <a:tcPr/>
                </a:tc>
                <a:tc>
                  <a:txBody>
                    <a:bodyPr/>
                    <a:lstStyle/>
                    <a:p>
                      <a:r>
                        <a:rPr lang="tr-TR" sz="800" dirty="0" smtClean="0"/>
                        <a:t>Bilgisayar Mühendisliği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Bangladeş Mühendislik ve Teknoloji Üniversitesi</a:t>
                      </a:r>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1111474423"/>
                  </a:ext>
                </a:extLst>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393745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KA171 2023 Projesi Öğrenci Kontenjanları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5103440"/>
              </p:ext>
            </p:extLst>
          </p:nvPr>
        </p:nvGraphicFramePr>
        <p:xfrm>
          <a:off x="457200" y="1423248"/>
          <a:ext cx="8507289" cy="4536440"/>
        </p:xfrm>
        <a:graphic>
          <a:graphicData uri="http://schemas.openxmlformats.org/drawingml/2006/table">
            <a:tbl>
              <a:tblPr firstRow="1" bandRow="1">
                <a:tableStyleId>{5C22544A-7EE6-4342-B048-85BDC9FD1C3A}</a:tableStyleId>
              </a:tblPr>
              <a:tblGrid>
                <a:gridCol w="1215327">
                  <a:extLst>
                    <a:ext uri="{9D8B030D-6E8A-4147-A177-3AD203B41FA5}">
                      <a16:colId xmlns:a16="http://schemas.microsoft.com/office/drawing/2014/main" xmlns="" val="810528408"/>
                    </a:ext>
                  </a:extLst>
                </a:gridCol>
                <a:gridCol w="1215327">
                  <a:extLst>
                    <a:ext uri="{9D8B030D-6E8A-4147-A177-3AD203B41FA5}">
                      <a16:colId xmlns:a16="http://schemas.microsoft.com/office/drawing/2014/main" xmlns="" val="2762812625"/>
                    </a:ext>
                  </a:extLst>
                </a:gridCol>
                <a:gridCol w="1215327">
                  <a:extLst>
                    <a:ext uri="{9D8B030D-6E8A-4147-A177-3AD203B41FA5}">
                      <a16:colId xmlns:a16="http://schemas.microsoft.com/office/drawing/2014/main" xmlns="" val="3882292913"/>
                    </a:ext>
                  </a:extLst>
                </a:gridCol>
                <a:gridCol w="1215327">
                  <a:extLst>
                    <a:ext uri="{9D8B030D-6E8A-4147-A177-3AD203B41FA5}">
                      <a16:colId xmlns:a16="http://schemas.microsoft.com/office/drawing/2014/main" xmlns="" val="1976987032"/>
                    </a:ext>
                  </a:extLst>
                </a:gridCol>
                <a:gridCol w="1215327">
                  <a:extLst>
                    <a:ext uri="{9D8B030D-6E8A-4147-A177-3AD203B41FA5}">
                      <a16:colId xmlns:a16="http://schemas.microsoft.com/office/drawing/2014/main" xmlns="" val="143058671"/>
                    </a:ext>
                  </a:extLst>
                </a:gridCol>
                <a:gridCol w="1215327">
                  <a:extLst>
                    <a:ext uri="{9D8B030D-6E8A-4147-A177-3AD203B41FA5}">
                      <a16:colId xmlns:a16="http://schemas.microsoft.com/office/drawing/2014/main" xmlns="" val="2477782899"/>
                    </a:ext>
                  </a:extLst>
                </a:gridCol>
                <a:gridCol w="1215327">
                  <a:extLst>
                    <a:ext uri="{9D8B030D-6E8A-4147-A177-3AD203B41FA5}">
                      <a16:colId xmlns:a16="http://schemas.microsoft.com/office/drawing/2014/main" xmlns="" val="3840724445"/>
                    </a:ext>
                  </a:extLst>
                </a:gridCol>
              </a:tblGrid>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effectLst/>
                        </a:rPr>
                        <a:t>2023 Yılı KA171 Projeleri Kapsamında Tahsis Edilen Giden Öğrenci Kontenjanları (2023 – 2026)</a:t>
                      </a:r>
                      <a:endParaRPr lang="tr-TR" sz="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tr-TR" sz="800" dirty="0"/>
                    </a:p>
                  </a:txBody>
                  <a:tcP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132146760"/>
                  </a:ext>
                </a:extLst>
              </a:tr>
              <a:tr h="370840">
                <a:tc>
                  <a:txBody>
                    <a:bodyPr/>
                    <a:lstStyle/>
                    <a:p>
                      <a:pPr algn="l">
                        <a:lnSpc>
                          <a:spcPct val="115000"/>
                        </a:lnSpc>
                        <a:spcAft>
                          <a:spcPts val="1000"/>
                        </a:spcAft>
                      </a:pPr>
                      <a:r>
                        <a:rPr lang="tr-TR" sz="800" dirty="0">
                          <a:solidFill>
                            <a:schemeClr val="bg1"/>
                          </a:solidFill>
                          <a:effectLst/>
                        </a:rPr>
                        <a:t>Bölge</a:t>
                      </a:r>
                      <a:endParaRPr lang="tr-T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solidFill>
                      <a:schemeClr val="tx2">
                        <a:lumMod val="60000"/>
                        <a:lumOff val="40000"/>
                      </a:schemeClr>
                    </a:solidFill>
                  </a:tcPr>
                </a:tc>
                <a:tc>
                  <a:txBody>
                    <a:bodyPr/>
                    <a:lstStyle/>
                    <a:p>
                      <a:pPr algn="l">
                        <a:lnSpc>
                          <a:spcPct val="115000"/>
                        </a:lnSpc>
                        <a:spcAft>
                          <a:spcPts val="1000"/>
                        </a:spcAft>
                      </a:pPr>
                      <a:r>
                        <a:rPr lang="tr-TR" sz="800" dirty="0">
                          <a:effectLst/>
                        </a:rPr>
                        <a:t>Sayı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Ülke</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Bölüm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Üniversite 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Düzey</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tc>
                  <a:txBody>
                    <a:bodyPr/>
                    <a:lstStyle/>
                    <a:p>
                      <a:pPr algn="l">
                        <a:lnSpc>
                          <a:spcPct val="115000"/>
                        </a:lnSpc>
                        <a:spcAft>
                          <a:spcPts val="1000"/>
                        </a:spcAft>
                      </a:pPr>
                      <a:r>
                        <a:rPr lang="tr-TR" sz="800" dirty="0">
                          <a:effectLst/>
                        </a:rPr>
                        <a:t>Kontenjan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077" marR="24077" marT="0" marB="0"/>
                </a:tc>
                <a:extLst>
                  <a:ext uri="{0D108BD9-81ED-4DB2-BD59-A6C34878D82A}">
                    <a16:rowId xmlns:a16="http://schemas.microsoft.com/office/drawing/2014/main" xmlns="" val="1492530830"/>
                  </a:ext>
                </a:extLst>
              </a:tr>
              <a:tr h="370840">
                <a:tc rowSpan="7">
                  <a:txBody>
                    <a:bodyPr/>
                    <a:lstStyle/>
                    <a:p>
                      <a:r>
                        <a:rPr lang="tr-TR" sz="800" dirty="0" smtClean="0">
                          <a:solidFill>
                            <a:schemeClr val="bg1"/>
                          </a:solidFill>
                        </a:rPr>
                        <a:t>Bölge 6</a:t>
                      </a:r>
                      <a:endParaRPr lang="tr-TR" sz="800" dirty="0">
                        <a:solidFill>
                          <a:schemeClr val="bg1"/>
                        </a:solidFill>
                      </a:endParaRPr>
                    </a:p>
                  </a:txBody>
                  <a:tcPr>
                    <a:solidFill>
                      <a:schemeClr val="tx2">
                        <a:lumMod val="60000"/>
                        <a:lumOff val="40000"/>
                      </a:schemeClr>
                    </a:solidFill>
                  </a:tcPr>
                </a:tc>
                <a:tc>
                  <a:txBody>
                    <a:bodyPr/>
                    <a:lstStyle/>
                    <a:p>
                      <a:r>
                        <a:rPr lang="tr-TR" sz="800" dirty="0" smtClean="0"/>
                        <a:t>12</a:t>
                      </a:r>
                      <a:endParaRPr lang="tr-TR" sz="800" dirty="0"/>
                    </a:p>
                  </a:txBody>
                  <a:tcPr/>
                </a:tc>
                <a:tc rowSpan="5">
                  <a:txBody>
                    <a:bodyPr/>
                    <a:lstStyle/>
                    <a:p>
                      <a:r>
                        <a:rPr lang="tr-TR" sz="800" dirty="0" smtClean="0"/>
                        <a:t>Kazakistan</a:t>
                      </a:r>
                      <a:endParaRPr lang="tr-TR" sz="800" dirty="0"/>
                    </a:p>
                  </a:txBody>
                  <a:tcPr/>
                </a:tc>
                <a:tc>
                  <a:txBody>
                    <a:bodyPr/>
                    <a:lstStyle/>
                    <a:p>
                      <a:r>
                        <a:rPr lang="tr-TR" sz="800" dirty="0" smtClean="0"/>
                        <a:t>İşletme</a:t>
                      </a:r>
                      <a:endParaRPr lang="tr-TR" sz="800" dirty="0"/>
                    </a:p>
                  </a:txBody>
                  <a:tcPr/>
                </a:tc>
                <a:tc>
                  <a:txBody>
                    <a:bodyPr/>
                    <a:lstStyle/>
                    <a:p>
                      <a:r>
                        <a:rPr lang="tr-TR" sz="800" dirty="0" err="1" smtClean="0"/>
                        <a:t>Karaganda</a:t>
                      </a:r>
                      <a:r>
                        <a:rPr lang="tr-TR" sz="800" baseline="0" dirty="0" smtClean="0"/>
                        <a:t> </a:t>
                      </a:r>
                      <a:r>
                        <a:rPr lang="tr-TR" sz="800" baseline="0" dirty="0" err="1" smtClean="0"/>
                        <a:t>Kazpotrebsoyuz</a:t>
                      </a:r>
                      <a:r>
                        <a:rPr lang="tr-TR" sz="800" baseline="0" dirty="0" smtClean="0"/>
                        <a:t> Üniversitesi</a:t>
                      </a:r>
                      <a:endParaRPr lang="tr-TR" sz="800" dirty="0"/>
                    </a:p>
                  </a:txBody>
                  <a:tcPr/>
                </a:tc>
                <a:tc>
                  <a:txBody>
                    <a:bodyPr/>
                    <a:lstStyle/>
                    <a:p>
                      <a:r>
                        <a:rPr lang="tr-TR" sz="800" dirty="0" smtClean="0"/>
                        <a:t>Doktora</a:t>
                      </a:r>
                      <a:endParaRPr lang="tr-TR" sz="800" dirty="0"/>
                    </a:p>
                  </a:txBody>
                  <a:tcPr/>
                </a:tc>
                <a:tc rowSpan="5">
                  <a:txBody>
                    <a:bodyPr/>
                    <a:lstStyle/>
                    <a:p>
                      <a:r>
                        <a:rPr lang="tr-TR" sz="800" dirty="0" smtClean="0"/>
                        <a:t>1</a:t>
                      </a:r>
                      <a:endParaRPr lang="tr-TR" sz="800" dirty="0"/>
                    </a:p>
                  </a:txBody>
                  <a:tcPr/>
                </a:tc>
                <a:extLst>
                  <a:ext uri="{0D108BD9-81ED-4DB2-BD59-A6C34878D82A}">
                    <a16:rowId xmlns:a16="http://schemas.microsoft.com/office/drawing/2014/main" xmlns="" val="4251147183"/>
                  </a:ext>
                </a:extLst>
              </a:tr>
              <a:tr h="370840">
                <a:tc vMerge="1">
                  <a:txBody>
                    <a:bodyPr/>
                    <a:lstStyle/>
                    <a:p>
                      <a:endParaRPr lang="tr-TR" sz="800" dirty="0"/>
                    </a:p>
                  </a:txBody>
                  <a:tcPr/>
                </a:tc>
                <a:tc>
                  <a:txBody>
                    <a:bodyPr/>
                    <a:lstStyle/>
                    <a:p>
                      <a:r>
                        <a:rPr lang="tr-TR" sz="800" dirty="0" smtClean="0"/>
                        <a:t>13</a:t>
                      </a:r>
                      <a:endParaRPr lang="tr-TR" sz="800" dirty="0"/>
                    </a:p>
                  </a:txBody>
                  <a:tcPr/>
                </a:tc>
                <a:tc vMerge="1">
                  <a:txBody>
                    <a:bodyPr/>
                    <a:lstStyle/>
                    <a:p>
                      <a:endParaRPr lang="tr-TR" sz="800" dirty="0"/>
                    </a:p>
                  </a:txBody>
                  <a:tcPr/>
                </a:tc>
                <a:tc>
                  <a:txBody>
                    <a:bodyPr/>
                    <a:lstStyle/>
                    <a:p>
                      <a:r>
                        <a:rPr lang="tr-TR" sz="800" dirty="0" smtClean="0"/>
                        <a:t>Seramik</a:t>
                      </a:r>
                      <a:r>
                        <a:rPr lang="tr-TR" sz="800" baseline="0" dirty="0" smtClean="0"/>
                        <a:t> ve Cam</a:t>
                      </a:r>
                      <a:endParaRPr lang="tr-TR" sz="800" dirty="0"/>
                    </a:p>
                  </a:txBody>
                  <a:tcPr/>
                </a:tc>
                <a:tc>
                  <a:txBody>
                    <a:bodyPr/>
                    <a:lstStyle/>
                    <a:p>
                      <a:r>
                        <a:rPr lang="tr-TR" sz="800" dirty="0" smtClean="0"/>
                        <a:t>Al-Farabi Milli Kazak</a:t>
                      </a:r>
                      <a:r>
                        <a:rPr lang="tr-TR" sz="800" baseline="0" dirty="0" smtClean="0"/>
                        <a:t> Üniversitesi</a:t>
                      </a:r>
                      <a:endParaRPr lang="tr-TR" sz="800" dirty="0"/>
                    </a:p>
                  </a:txBody>
                  <a:tcPr/>
                </a:tc>
                <a:tc>
                  <a:txBody>
                    <a:bodyPr/>
                    <a:lstStyle/>
                    <a:p>
                      <a:r>
                        <a:rPr lang="tr-TR" sz="800" dirty="0" smtClean="0"/>
                        <a:t>Doktora</a:t>
                      </a:r>
                      <a:endParaRPr lang="tr-TR" sz="800" dirty="0"/>
                    </a:p>
                  </a:txBody>
                  <a:tcPr/>
                </a:tc>
                <a:tc vMerge="1">
                  <a:txBody>
                    <a:bodyPr/>
                    <a:lstStyle/>
                    <a:p>
                      <a:endParaRPr lang="tr-TR" sz="800" dirty="0"/>
                    </a:p>
                  </a:txBody>
                  <a:tcPr/>
                </a:tc>
                <a:extLst>
                  <a:ext uri="{0D108BD9-81ED-4DB2-BD59-A6C34878D82A}">
                    <a16:rowId xmlns:a16="http://schemas.microsoft.com/office/drawing/2014/main" xmlns="" val="87280700"/>
                  </a:ext>
                </a:extLst>
              </a:tr>
              <a:tr h="220008">
                <a:tc vMerge="1">
                  <a:txBody>
                    <a:bodyPr/>
                    <a:lstStyle/>
                    <a:p>
                      <a:endParaRPr lang="tr-TR" sz="800" dirty="0"/>
                    </a:p>
                  </a:txBody>
                  <a:tcPr/>
                </a:tc>
                <a:tc>
                  <a:txBody>
                    <a:bodyPr/>
                    <a:lstStyle/>
                    <a:p>
                      <a:r>
                        <a:rPr lang="tr-TR" sz="800" dirty="0" smtClean="0"/>
                        <a:t>14</a:t>
                      </a:r>
                      <a:endParaRPr lang="tr-TR" sz="800" dirty="0"/>
                    </a:p>
                  </a:txBody>
                  <a:tcPr/>
                </a:tc>
                <a:tc vMerge="1">
                  <a:txBody>
                    <a:bodyPr/>
                    <a:lstStyle/>
                    <a:p>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Seramik</a:t>
                      </a:r>
                      <a:r>
                        <a:rPr lang="tr-TR" sz="800" baseline="0" dirty="0" smtClean="0"/>
                        <a:t> ve Cam</a:t>
                      </a:r>
                      <a:endParaRPr lang="tr-TR" sz="800" dirty="0" smtClean="0"/>
                    </a:p>
                    <a:p>
                      <a:endParaRPr lang="tr-TR" sz="800" dirty="0"/>
                    </a:p>
                  </a:txBody>
                  <a:tcPr/>
                </a:tc>
                <a:tc rowSpan="2">
                  <a:txBody>
                    <a:bodyPr/>
                    <a:lstStyle/>
                    <a:p>
                      <a:r>
                        <a:rPr lang="tr-TR" sz="800" dirty="0" err="1" smtClean="0"/>
                        <a:t>Mukhtar</a:t>
                      </a:r>
                      <a:r>
                        <a:rPr lang="tr-TR" sz="800" dirty="0" smtClean="0"/>
                        <a:t> </a:t>
                      </a:r>
                      <a:r>
                        <a:rPr lang="tr-TR" sz="800" dirty="0" err="1" smtClean="0"/>
                        <a:t>Auezov</a:t>
                      </a:r>
                      <a:r>
                        <a:rPr lang="tr-TR" sz="800" dirty="0" smtClean="0"/>
                        <a:t> Güney Kazakistan Üniversitesi</a:t>
                      </a:r>
                      <a:endParaRPr lang="tr-TR" sz="8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endParaRPr lang="tr-TR" sz="800" dirty="0"/>
                    </a:p>
                  </a:txBody>
                  <a:tcPr/>
                </a:tc>
                <a:tc vMerge="1">
                  <a:txBody>
                    <a:bodyPr/>
                    <a:lstStyle/>
                    <a:p>
                      <a:endParaRPr lang="tr-TR" sz="800" dirty="0"/>
                    </a:p>
                  </a:txBody>
                  <a:tcPr/>
                </a:tc>
                <a:extLst>
                  <a:ext uri="{0D108BD9-81ED-4DB2-BD59-A6C34878D82A}">
                    <a16:rowId xmlns:a16="http://schemas.microsoft.com/office/drawing/2014/main" xmlns="" val="1221264651"/>
                  </a:ext>
                </a:extLst>
              </a:tr>
              <a:tr h="150832">
                <a:tc vMerge="1">
                  <a:txBody>
                    <a:bodyPr/>
                    <a:lstStyle/>
                    <a:p>
                      <a:endParaRPr lang="tr-TR"/>
                    </a:p>
                  </a:txBody>
                  <a:tcPr/>
                </a:tc>
                <a:tc rowSpan="2">
                  <a:txBody>
                    <a:bodyPr/>
                    <a:lstStyle/>
                    <a:p>
                      <a:r>
                        <a:rPr lang="tr-TR" sz="800" dirty="0" smtClean="0"/>
                        <a:t>15</a:t>
                      </a:r>
                      <a:endParaRPr lang="tr-TR" sz="800" dirty="0"/>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09208">
                <a:tc vMerge="1">
                  <a:txBody>
                    <a:bodyPr/>
                    <a:lstStyle/>
                    <a:p>
                      <a:endParaRPr lang="tr-TR" sz="800" dirty="0"/>
                    </a:p>
                  </a:txBody>
                  <a:tcPr/>
                </a:tc>
                <a:tc vMerge="1">
                  <a:txBody>
                    <a:bodyPr/>
                    <a:lstStyle/>
                    <a:p>
                      <a:endParaRPr lang="tr-TR" sz="800" dirty="0"/>
                    </a:p>
                  </a:txBody>
                  <a:tcPr/>
                </a:tc>
                <a:tc vMerge="1">
                  <a:txBody>
                    <a:bodyPr/>
                    <a:lstStyle/>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Seramik</a:t>
                      </a:r>
                      <a:r>
                        <a:rPr lang="tr-TR" sz="800" baseline="0" dirty="0" smtClean="0"/>
                        <a:t> ve Cam</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800" baseline="0" dirty="0" smtClean="0"/>
                        <a:t>Gıda </a:t>
                      </a:r>
                      <a:r>
                        <a:rPr lang="tr-TR" sz="800" baseline="0" dirty="0" smtClean="0"/>
                        <a:t>Mühendisliği</a:t>
                      </a:r>
                      <a:endParaRPr lang="tr-TR" sz="800" dirty="0"/>
                    </a:p>
                  </a:txBody>
                  <a:tcPr/>
                </a:tc>
                <a:tc>
                  <a:txBody>
                    <a:bodyPr/>
                    <a:lstStyle/>
                    <a:p>
                      <a:r>
                        <a:rPr lang="tr-TR" sz="800" dirty="0" smtClean="0"/>
                        <a:t>Kazak Ulusal</a:t>
                      </a:r>
                      <a:r>
                        <a:rPr lang="tr-TR" sz="800" baseline="0" dirty="0" smtClean="0"/>
                        <a:t> Tarım Araştırma </a:t>
                      </a:r>
                      <a:r>
                        <a:rPr lang="tr-TR" sz="800" baseline="0" dirty="0" smtClean="0"/>
                        <a:t>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endParaRPr lang="tr-TR" sz="800" dirty="0" smtClean="0"/>
                    </a:p>
                  </a:txBody>
                  <a:tcPr/>
                </a:tc>
                <a:tc vMerge="1">
                  <a:txBody>
                    <a:bodyPr/>
                    <a:lstStyle/>
                    <a:p>
                      <a:endParaRPr lang="tr-TR" sz="800" dirty="0"/>
                    </a:p>
                  </a:txBody>
                  <a:tcPr/>
                </a:tc>
                <a:extLst>
                  <a:ext uri="{0D108BD9-81ED-4DB2-BD59-A6C34878D82A}">
                    <a16:rowId xmlns:a16="http://schemas.microsoft.com/office/drawing/2014/main" xmlns="" val="1676545000"/>
                  </a:ext>
                </a:extLst>
              </a:tr>
              <a:tr h="370840">
                <a:tc vMerge="1">
                  <a:txBody>
                    <a:bodyPr/>
                    <a:lstStyle/>
                    <a:p>
                      <a:endParaRPr lang="tr-TR" sz="800" dirty="0"/>
                    </a:p>
                  </a:txBody>
                  <a:tcPr/>
                </a:tc>
                <a:tc>
                  <a:txBody>
                    <a:bodyPr/>
                    <a:lstStyle/>
                    <a:p>
                      <a:r>
                        <a:rPr lang="tr-TR" sz="800" dirty="0" smtClean="0"/>
                        <a:t>16</a:t>
                      </a:r>
                      <a:endParaRPr lang="tr-TR" sz="800" dirty="0"/>
                    </a:p>
                  </a:txBody>
                  <a:tcPr/>
                </a:tc>
                <a:tc rowSpan="2">
                  <a:txBody>
                    <a:bodyPr/>
                    <a:lstStyle/>
                    <a:p>
                      <a:r>
                        <a:rPr lang="tr-TR" sz="800" dirty="0" smtClean="0"/>
                        <a:t>Kırgızistan</a:t>
                      </a:r>
                      <a:endParaRPr lang="tr-TR" sz="800" dirty="0"/>
                    </a:p>
                  </a:txBody>
                  <a:tcPr/>
                </a:tc>
                <a:tc>
                  <a:txBody>
                    <a:bodyPr/>
                    <a:lstStyle/>
                    <a:p>
                      <a:r>
                        <a:rPr lang="tr-TR" sz="800" dirty="0" smtClean="0"/>
                        <a:t>İşletme</a:t>
                      </a:r>
                      <a:endParaRPr lang="tr-TR" sz="800" dirty="0"/>
                    </a:p>
                  </a:txBody>
                  <a:tcPr/>
                </a:tc>
                <a:tc>
                  <a:txBody>
                    <a:bodyPr/>
                    <a:lstStyle/>
                    <a:p>
                      <a:r>
                        <a:rPr lang="tr-TR" sz="800" dirty="0" smtClean="0"/>
                        <a:t>Kırgızistan Türkiye Manas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endParaRPr lang="tr-TR" sz="800" dirty="0"/>
                    </a:p>
                  </a:txBody>
                  <a:tcPr/>
                </a:tc>
                <a:tc rowSpan="2">
                  <a:txBody>
                    <a:bodyPr/>
                    <a:lstStyle/>
                    <a:p>
                      <a:r>
                        <a:rPr lang="tr-TR" sz="800" dirty="0" smtClean="0"/>
                        <a:t>1</a:t>
                      </a:r>
                      <a:endParaRPr lang="tr-TR" sz="800" dirty="0"/>
                    </a:p>
                  </a:txBody>
                  <a:tcPr/>
                </a:tc>
                <a:extLst>
                  <a:ext uri="{0D108BD9-81ED-4DB2-BD59-A6C34878D82A}">
                    <a16:rowId xmlns:a16="http://schemas.microsoft.com/office/drawing/2014/main" xmlns="" val="2143397851"/>
                  </a:ext>
                </a:extLst>
              </a:tr>
              <a:tr h="173256">
                <a:tc vMerge="1">
                  <a:txBody>
                    <a:bodyPr/>
                    <a:lstStyle/>
                    <a:p>
                      <a:endParaRPr lang="tr-TR" sz="800" dirty="0"/>
                    </a:p>
                  </a:txBody>
                  <a:tcPr/>
                </a:tc>
                <a:tc>
                  <a:txBody>
                    <a:bodyPr/>
                    <a:lstStyle/>
                    <a:p>
                      <a:r>
                        <a:rPr lang="tr-TR" sz="800" dirty="0" smtClean="0"/>
                        <a:t>17</a:t>
                      </a:r>
                      <a:endParaRPr lang="tr-TR" sz="800" dirty="0"/>
                    </a:p>
                  </a:txBody>
                  <a:tcPr/>
                </a:tc>
                <a:tc vMerge="1">
                  <a:txBody>
                    <a:bodyPr/>
                    <a:lstStyle/>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İşletme</a:t>
                      </a:r>
                    </a:p>
                    <a:p>
                      <a:endParaRPr lang="tr-TR" sz="800" dirty="0"/>
                    </a:p>
                  </a:txBody>
                  <a:tcPr/>
                </a:tc>
                <a:tc>
                  <a:txBody>
                    <a:bodyPr/>
                    <a:lstStyle/>
                    <a:p>
                      <a:r>
                        <a:rPr lang="tr-TR" sz="800" dirty="0" smtClean="0"/>
                        <a:t>Uluslararası Kırgızistan 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endParaRPr lang="tr-TR" sz="800" dirty="0"/>
                    </a:p>
                  </a:txBody>
                  <a:tcPr/>
                </a:tc>
                <a:tc vMerge="1">
                  <a:txBody>
                    <a:bodyPr/>
                    <a:lstStyle/>
                    <a:p>
                      <a:endParaRPr lang="tr-TR" sz="800" dirty="0"/>
                    </a:p>
                  </a:txBody>
                  <a:tcPr/>
                </a:tc>
                <a:extLst>
                  <a:ext uri="{0D108BD9-81ED-4DB2-BD59-A6C34878D82A}">
                    <a16:rowId xmlns:a16="http://schemas.microsoft.com/office/drawing/2014/main" xmlns="" val="2016533526"/>
                  </a:ext>
                </a:extLst>
              </a:tr>
              <a:tr h="0">
                <a:tc>
                  <a:txBody>
                    <a:bodyPr/>
                    <a:lstStyle/>
                    <a:p>
                      <a:r>
                        <a:rPr lang="tr-TR" sz="800" dirty="0" smtClean="0">
                          <a:solidFill>
                            <a:schemeClr val="bg1"/>
                          </a:solidFill>
                        </a:rPr>
                        <a:t>Bölge 7</a:t>
                      </a:r>
                      <a:endParaRPr lang="tr-TR" sz="800" dirty="0">
                        <a:solidFill>
                          <a:schemeClr val="bg1"/>
                        </a:solidFill>
                      </a:endParaRPr>
                    </a:p>
                  </a:txBody>
                  <a:tcPr>
                    <a:solidFill>
                      <a:schemeClr val="tx2">
                        <a:lumMod val="60000"/>
                        <a:lumOff val="40000"/>
                      </a:schemeClr>
                    </a:solidFill>
                  </a:tcPr>
                </a:tc>
                <a:tc>
                  <a:txBody>
                    <a:bodyPr/>
                    <a:lstStyle/>
                    <a:p>
                      <a:r>
                        <a:rPr lang="tr-TR" sz="800" dirty="0" smtClean="0"/>
                        <a:t>18</a:t>
                      </a:r>
                      <a:endParaRPr lang="tr-TR" sz="800" dirty="0"/>
                    </a:p>
                  </a:txBody>
                  <a:tcPr/>
                </a:tc>
                <a:tc>
                  <a:txBody>
                    <a:bodyPr/>
                    <a:lstStyle/>
                    <a:p>
                      <a:r>
                        <a:rPr lang="tr-TR" sz="800" dirty="0" smtClean="0"/>
                        <a:t>İran</a:t>
                      </a:r>
                      <a:endParaRPr lang="tr-TR" sz="800" dirty="0"/>
                    </a:p>
                  </a:txBody>
                  <a:tcPr/>
                </a:tc>
                <a:tc>
                  <a:txBody>
                    <a:bodyPr/>
                    <a:lstStyle/>
                    <a:p>
                      <a:r>
                        <a:rPr lang="tr-TR" sz="800" dirty="0" smtClean="0"/>
                        <a:t>Türk</a:t>
                      </a:r>
                      <a:r>
                        <a:rPr lang="tr-TR" sz="800" baseline="0" dirty="0" smtClean="0"/>
                        <a:t> Dili ve Edebiyatı </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err="1" smtClean="0"/>
                        <a:t>Farhangian</a:t>
                      </a:r>
                      <a:r>
                        <a:rPr lang="tr-TR" sz="800" baseline="0" dirty="0" smtClean="0"/>
                        <a:t> Üniversitesi</a:t>
                      </a:r>
                      <a:endParaRPr lang="tr-TR" sz="800" dirty="0" smtClean="0"/>
                    </a:p>
                    <a:p>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838118535"/>
                  </a:ext>
                </a:extLst>
              </a:tr>
              <a:tr h="128672">
                <a:tc>
                  <a:txBody>
                    <a:bodyPr/>
                    <a:lstStyle/>
                    <a:p>
                      <a:r>
                        <a:rPr lang="tr-TR" sz="800" dirty="0" smtClean="0">
                          <a:solidFill>
                            <a:schemeClr val="bg1"/>
                          </a:solidFill>
                        </a:rPr>
                        <a:t>Bölge 9</a:t>
                      </a:r>
                      <a:endParaRPr lang="tr-TR" sz="800" dirty="0">
                        <a:solidFill>
                          <a:schemeClr val="bg1"/>
                        </a:solidFill>
                      </a:endParaRPr>
                    </a:p>
                  </a:txBody>
                  <a:tcPr>
                    <a:solidFill>
                      <a:schemeClr val="tx2">
                        <a:lumMod val="60000"/>
                        <a:lumOff val="40000"/>
                      </a:schemeClr>
                    </a:solidFill>
                  </a:tcPr>
                </a:tc>
                <a:tc>
                  <a:txBody>
                    <a:bodyPr/>
                    <a:lstStyle/>
                    <a:p>
                      <a:r>
                        <a:rPr lang="tr-TR" sz="800" dirty="0" smtClean="0"/>
                        <a:t>19</a:t>
                      </a:r>
                      <a:endParaRPr lang="tr-TR" sz="800" dirty="0"/>
                    </a:p>
                  </a:txBody>
                  <a:tcPr/>
                </a:tc>
                <a:tc>
                  <a:txBody>
                    <a:bodyPr/>
                    <a:lstStyle/>
                    <a:p>
                      <a:r>
                        <a:rPr lang="tr-TR" sz="800" dirty="0" smtClean="0"/>
                        <a:t>Sudan </a:t>
                      </a:r>
                      <a:endParaRPr lang="tr-TR" sz="800" dirty="0"/>
                    </a:p>
                  </a:txBody>
                  <a:tcPr/>
                </a:tc>
                <a:tc>
                  <a:txBody>
                    <a:bodyPr/>
                    <a:lstStyle/>
                    <a:p>
                      <a:r>
                        <a:rPr lang="tr-TR" sz="800" dirty="0" smtClean="0"/>
                        <a:t>Kimya</a:t>
                      </a:r>
                      <a:endParaRPr lang="tr-TR" sz="800" dirty="0"/>
                    </a:p>
                  </a:txBody>
                  <a:tcPr/>
                </a:tc>
                <a:tc>
                  <a:txBody>
                    <a:bodyPr/>
                    <a:lstStyle/>
                    <a:p>
                      <a:r>
                        <a:rPr lang="tr-TR" sz="800" dirty="0" err="1" smtClean="0"/>
                        <a:t>Hartum</a:t>
                      </a:r>
                      <a:r>
                        <a:rPr lang="tr-TR" sz="800" baseline="0" dirty="0" smtClean="0"/>
                        <a:t>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184462790"/>
                  </a:ext>
                </a:extLst>
              </a:tr>
              <a:tr h="261888">
                <a:tc>
                  <a:txBody>
                    <a:bodyPr/>
                    <a:lstStyle/>
                    <a:p>
                      <a:endParaRPr lang="tr-TR" sz="800" dirty="0">
                        <a:solidFill>
                          <a:schemeClr val="bg1"/>
                        </a:solidFill>
                      </a:endParaRPr>
                    </a:p>
                  </a:txBody>
                  <a:tcPr>
                    <a:solidFill>
                      <a:schemeClr val="tx2">
                        <a:lumMod val="60000"/>
                        <a:lumOff val="40000"/>
                      </a:schemeClr>
                    </a:solidFill>
                  </a:tcPr>
                </a:tc>
                <a:tc>
                  <a:txBody>
                    <a:bodyPr/>
                    <a:lstStyle/>
                    <a:p>
                      <a:r>
                        <a:rPr lang="tr-TR" sz="800" dirty="0" smtClean="0"/>
                        <a:t>20</a:t>
                      </a:r>
                      <a:endParaRPr lang="tr-TR" sz="800" dirty="0"/>
                    </a:p>
                  </a:txBody>
                  <a:tcPr/>
                </a:tc>
                <a:tc>
                  <a:txBody>
                    <a:bodyPr/>
                    <a:lstStyle/>
                    <a:p>
                      <a:r>
                        <a:rPr lang="tr-TR" sz="800" dirty="0" smtClean="0"/>
                        <a:t>Tanzanya</a:t>
                      </a:r>
                      <a:endParaRPr lang="tr-TR" sz="800" dirty="0"/>
                    </a:p>
                  </a:txBody>
                  <a:tcPr/>
                </a:tc>
                <a:tc>
                  <a:txBody>
                    <a:bodyPr/>
                    <a:lstStyle/>
                    <a:p>
                      <a:r>
                        <a:rPr lang="tr-TR" sz="800" dirty="0" smtClean="0"/>
                        <a:t>Siyaset Bilimi</a:t>
                      </a:r>
                      <a:r>
                        <a:rPr lang="tr-TR" sz="800" baseline="0" dirty="0" smtClean="0"/>
                        <a:t> ve Kamu Yönetimi</a:t>
                      </a:r>
                      <a:endParaRPr lang="tr-TR" sz="800" dirty="0"/>
                    </a:p>
                  </a:txBody>
                  <a:tcPr/>
                </a:tc>
                <a:tc>
                  <a:txBody>
                    <a:bodyPr/>
                    <a:lstStyle/>
                    <a:p>
                      <a:r>
                        <a:rPr lang="tr-TR" sz="800" dirty="0" err="1" smtClean="0"/>
                        <a:t>Darüsselam</a:t>
                      </a:r>
                      <a:r>
                        <a:rPr lang="tr-TR" sz="800" dirty="0" smtClean="0"/>
                        <a:t> Üniversitesi</a:t>
                      </a:r>
                      <a:endParaRPr lang="tr-TR" sz="800" dirty="0"/>
                    </a:p>
                  </a:txBody>
                  <a:tcPr/>
                </a:tc>
                <a:tc>
                  <a:txBody>
                    <a:bodyPr/>
                    <a:lstStyle/>
                    <a:p>
                      <a:r>
                        <a:rPr lang="tr-TR" sz="800" dirty="0" smtClean="0"/>
                        <a:t>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161362311"/>
                  </a:ext>
                </a:extLst>
              </a:tr>
              <a:tr h="323096">
                <a:tc>
                  <a:txBody>
                    <a:bodyPr/>
                    <a:lstStyle/>
                    <a:p>
                      <a:r>
                        <a:rPr lang="tr-TR" sz="800" dirty="0" smtClean="0">
                          <a:solidFill>
                            <a:schemeClr val="bg1"/>
                          </a:solidFill>
                        </a:rPr>
                        <a:t>Bölge 10</a:t>
                      </a:r>
                      <a:endParaRPr lang="tr-TR" sz="800" dirty="0">
                        <a:solidFill>
                          <a:schemeClr val="bg1"/>
                        </a:solidFill>
                      </a:endParaRPr>
                    </a:p>
                  </a:txBody>
                  <a:tcPr>
                    <a:solidFill>
                      <a:schemeClr val="tx2">
                        <a:lumMod val="60000"/>
                        <a:lumOff val="40000"/>
                      </a:schemeClr>
                    </a:solidFill>
                  </a:tcPr>
                </a:tc>
                <a:tc>
                  <a:txBody>
                    <a:bodyPr/>
                    <a:lstStyle/>
                    <a:p>
                      <a:r>
                        <a:rPr lang="tr-TR" sz="800" dirty="0" smtClean="0"/>
                        <a:t>21</a:t>
                      </a:r>
                      <a:endParaRPr lang="tr-TR" sz="800" dirty="0"/>
                    </a:p>
                  </a:txBody>
                  <a:tcPr/>
                </a:tc>
                <a:tc>
                  <a:txBody>
                    <a:bodyPr/>
                    <a:lstStyle/>
                    <a:p>
                      <a:r>
                        <a:rPr lang="tr-TR" sz="800" dirty="0" smtClean="0"/>
                        <a:t>Panama</a:t>
                      </a:r>
                      <a:endParaRPr lang="tr-TR" sz="800" dirty="0"/>
                    </a:p>
                  </a:txBody>
                  <a:tcPr/>
                </a:tc>
                <a:tc>
                  <a:txBody>
                    <a:bodyPr/>
                    <a:lstStyle/>
                    <a:p>
                      <a:r>
                        <a:rPr lang="tr-TR" sz="800" dirty="0" smtClean="0"/>
                        <a:t>İşletme</a:t>
                      </a:r>
                      <a:endParaRPr lang="tr-TR" sz="800" dirty="0"/>
                    </a:p>
                  </a:txBody>
                  <a:tcPr/>
                </a:tc>
                <a:tc>
                  <a:txBody>
                    <a:bodyPr/>
                    <a:lstStyle/>
                    <a:p>
                      <a:r>
                        <a:rPr lang="tr-TR" sz="800" dirty="0" smtClean="0"/>
                        <a:t>Panama</a:t>
                      </a:r>
                      <a:r>
                        <a:rPr lang="tr-TR" sz="800" baseline="0" dirty="0" smtClean="0"/>
                        <a:t> Teknoloji </a:t>
                      </a:r>
                      <a:r>
                        <a:rPr lang="tr-TR" sz="800" baseline="0" dirty="0" smtClean="0"/>
                        <a:t>Üniversitesi</a:t>
                      </a:r>
                      <a:endParaRPr lang="tr-TR"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dirty="0" smtClean="0"/>
                        <a:t>Doktora</a:t>
                      </a:r>
                    </a:p>
                    <a:p>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625213160"/>
                  </a:ext>
                </a:extLst>
              </a:tr>
              <a:tr h="158328">
                <a:tc>
                  <a:txBody>
                    <a:bodyPr/>
                    <a:lstStyle/>
                    <a:p>
                      <a:r>
                        <a:rPr lang="tr-TR" sz="800" dirty="0" smtClean="0">
                          <a:solidFill>
                            <a:schemeClr val="bg1"/>
                          </a:solidFill>
                        </a:rPr>
                        <a:t>Bölge 12</a:t>
                      </a:r>
                      <a:endParaRPr lang="tr-TR" sz="800" dirty="0">
                        <a:solidFill>
                          <a:schemeClr val="bg1"/>
                        </a:solidFill>
                      </a:endParaRPr>
                    </a:p>
                  </a:txBody>
                  <a:tcPr>
                    <a:solidFill>
                      <a:schemeClr val="tx2">
                        <a:lumMod val="60000"/>
                        <a:lumOff val="40000"/>
                      </a:schemeClr>
                    </a:solidFill>
                  </a:tcPr>
                </a:tc>
                <a:tc>
                  <a:txBody>
                    <a:bodyPr/>
                    <a:lstStyle/>
                    <a:p>
                      <a:r>
                        <a:rPr lang="tr-TR" sz="800" dirty="0" smtClean="0"/>
                        <a:t>22</a:t>
                      </a:r>
                      <a:endParaRPr lang="tr-TR" sz="800" dirty="0"/>
                    </a:p>
                  </a:txBody>
                  <a:tcPr/>
                </a:tc>
                <a:tc>
                  <a:txBody>
                    <a:bodyPr/>
                    <a:lstStyle/>
                    <a:p>
                      <a:r>
                        <a:rPr lang="tr-TR" sz="800" dirty="0" smtClean="0"/>
                        <a:t>ABD</a:t>
                      </a:r>
                      <a:endParaRPr lang="tr-TR" sz="800" dirty="0"/>
                    </a:p>
                  </a:txBody>
                  <a:tcPr/>
                </a:tc>
                <a:tc>
                  <a:txBody>
                    <a:bodyPr/>
                    <a:lstStyle/>
                    <a:p>
                      <a:endParaRPr lang="tr-TR" sz="800" dirty="0"/>
                    </a:p>
                  </a:txBody>
                  <a:tcPr/>
                </a:tc>
                <a:tc>
                  <a:txBody>
                    <a:bodyPr/>
                    <a:lstStyle/>
                    <a:p>
                      <a:r>
                        <a:rPr lang="tr-TR" sz="800" dirty="0" smtClean="0"/>
                        <a:t>Massachusetts Boston Üniversitesi</a:t>
                      </a:r>
                    </a:p>
                  </a:txBody>
                  <a:tcPr/>
                </a:tc>
                <a:tc>
                  <a:txBody>
                    <a:bodyPr/>
                    <a:lstStyle/>
                    <a:p>
                      <a:r>
                        <a:rPr lang="tr-TR" sz="800" dirty="0" smtClean="0"/>
                        <a:t>Lisans,</a:t>
                      </a:r>
                      <a:r>
                        <a:rPr lang="tr-TR" sz="800" baseline="0" dirty="0" smtClean="0"/>
                        <a:t> Yüksek Lisans, Doktora</a:t>
                      </a:r>
                      <a:endParaRPr lang="tr-TR" sz="800" dirty="0"/>
                    </a:p>
                  </a:txBody>
                  <a:tcPr/>
                </a:tc>
                <a:tc>
                  <a:txBody>
                    <a:bodyPr/>
                    <a:lstStyle/>
                    <a:p>
                      <a:r>
                        <a:rPr lang="tr-TR" sz="800" dirty="0" smtClean="0"/>
                        <a:t>1</a:t>
                      </a:r>
                      <a:endParaRPr lang="tr-TR" sz="800" dirty="0"/>
                    </a:p>
                  </a:txBody>
                  <a:tcPr/>
                </a:tc>
                <a:extLst>
                  <a:ext uri="{0D108BD9-81ED-4DB2-BD59-A6C34878D82A}">
                    <a16:rowId xmlns:a16="http://schemas.microsoft.com/office/drawing/2014/main" xmlns="" val="2925909265"/>
                  </a:ext>
                </a:extLst>
              </a:tr>
            </a:tbl>
          </a:graphicData>
        </a:graphic>
      </p:graphicFrame>
      <p:pic>
        <p:nvPicPr>
          <p:cNvPr id="5" name="Picture 3" descr="C:\Users\Dilara\Desktop\Masaüstü 30.11.2020 - 0052h\sdu_logo.jpg">
            <a:extLst>
              <a:ext uri="{FF2B5EF4-FFF2-40B4-BE49-F238E27FC236}">
                <a16:creationId xmlns:a16="http://schemas.microsoft.com/office/drawing/2014/main" xmlns="" id="{F54A6B9C-80F7-5FF7-CB2A-5A5AFCB904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86" y="332656"/>
            <a:ext cx="893762" cy="893762"/>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7603"/>
            <a:ext cx="4536504" cy="800397"/>
          </a:xfrm>
          <a:prstGeom prst="rect">
            <a:avLst/>
          </a:prstGeom>
        </p:spPr>
      </p:pic>
    </p:spTree>
    <p:extLst>
      <p:ext uri="{BB962C8B-B14F-4D97-AF65-F5344CB8AC3E}">
        <p14:creationId xmlns:p14="http://schemas.microsoft.com/office/powerpoint/2010/main" val="122577513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2740</Words>
  <Application>Microsoft Macintosh PowerPoint</Application>
  <PresentationFormat>Ekran Gösterisi (4:3)</PresentationFormat>
  <Paragraphs>721</Paragraphs>
  <Slides>34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Calibri</vt:lpstr>
      <vt:lpstr>Times New Roman</vt:lpstr>
      <vt:lpstr>Wingdings</vt:lpstr>
      <vt:lpstr>Arial</vt:lpstr>
      <vt:lpstr>Arial</vt:lpstr>
      <vt:lpstr>Ofis Teması</vt:lpstr>
      <vt:lpstr>PowerPoint Sunusu</vt:lpstr>
      <vt:lpstr>Erasmus+ Nedir?</vt:lpstr>
      <vt:lpstr>Erasmus+ Nedir?</vt:lpstr>
      <vt:lpstr>Hareketlilik:  Öğrenim ve Staj</vt:lpstr>
      <vt:lpstr>Erasmus+ Programında Faaliyet Süreleri</vt:lpstr>
      <vt:lpstr>İkili Anlaşmalar</vt:lpstr>
      <vt:lpstr>KA171 2022 Projesi Öğrenci Kontenjanları</vt:lpstr>
      <vt:lpstr>KA171 2023 Projesi Öğrenci Kontenjanları</vt:lpstr>
      <vt:lpstr>KA171 2023 Projesi Öğrenci Kontenjanları</vt:lpstr>
      <vt:lpstr>KA171 2024 Projesi Öğrenci Kontenjanları</vt:lpstr>
      <vt:lpstr>KA131 Konsorsiyum Projelerimiz</vt:lpstr>
      <vt:lpstr>Başvuru Koşulları</vt:lpstr>
      <vt:lpstr>Değerlendirme Ölçütleri ve Ağırlıklı  Puanlar Şu Şekildedir:</vt:lpstr>
      <vt:lpstr>Yabancı Dil Sınavı</vt:lpstr>
      <vt:lpstr>PowerPoint Sunusu</vt:lpstr>
      <vt:lpstr>Başvuru Nasıl Yapılmaktadır?</vt:lpstr>
      <vt:lpstr>Asil Aday Öğrenim Hareketliliği Öğrencilerin İşlemleri</vt:lpstr>
      <vt:lpstr>Erasmus+ Ofis Personeli</vt:lpstr>
      <vt:lpstr>Hazırlanması Gereken Evraklar (Öğrenim)</vt:lpstr>
      <vt:lpstr>Önemli</vt:lpstr>
      <vt:lpstr>Ders Seçimi</vt:lpstr>
      <vt:lpstr>Erasmus Kurum Koordinatörlüğü Youtube Sayfamız</vt:lpstr>
      <vt:lpstr>Hazırlanması Gereken Evraklar (Staj)</vt:lpstr>
      <vt:lpstr>Hibeler 2023 KA131 Projesi – Öğrenim, Staj  ve Staj Konsorsiyum</vt:lpstr>
      <vt:lpstr>Hibeler 2024 KA131 Projesi – Öğrenim, Staj  ve Staj Konsorsiyum</vt:lpstr>
      <vt:lpstr>2024 KA131 Projesi Seyahat Desteği –  Öğrenim, Staj ve Staj Konsorsiyum</vt:lpstr>
      <vt:lpstr>Kısa Dönem Doktora Hareketliliği</vt:lpstr>
      <vt:lpstr>Hibeler KA171 Projesi – Öğrenim</vt:lpstr>
      <vt:lpstr>Hibe Hesaplanması ve Ödenmesi</vt:lpstr>
      <vt:lpstr>Önemli</vt:lpstr>
      <vt:lpstr>Hibe Ödemesi Yapılmadığı, Kesildiği ve İadenin Gerektiği Durumlar</vt:lpstr>
      <vt:lpstr>İçerme Desteği  (Inclusion Support)</vt:lpstr>
      <vt:lpstr>Sıkça Sorulan Sorular</vt:lpstr>
      <vt:lpstr>Teşekkür Ederiz</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Dilara</dc:creator>
  <cp:lastModifiedBy>Microsoft Office Kullanıcısı</cp:lastModifiedBy>
  <cp:revision>158</cp:revision>
  <dcterms:created xsi:type="dcterms:W3CDTF">2020-12-06T07:09:30Z</dcterms:created>
  <dcterms:modified xsi:type="dcterms:W3CDTF">2024-09-19T14:22:49Z</dcterms:modified>
</cp:coreProperties>
</file>