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25199975" cy="32399288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5" userDrawn="1">
          <p15:clr>
            <a:srgbClr val="A4A3A4"/>
          </p15:clr>
        </p15:guide>
        <p15:guide id="2" pos="79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18" autoAdjust="0"/>
    <p:restoredTop sz="94660"/>
  </p:normalViewPr>
  <p:slideViewPr>
    <p:cSldViewPr>
      <p:cViewPr varScale="1">
        <p:scale>
          <a:sx n="25" d="100"/>
          <a:sy n="25" d="100"/>
        </p:scale>
        <p:origin x="3384" y="60"/>
      </p:cViewPr>
      <p:guideLst>
        <p:guide orient="horz" pos="10205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149997" y="5302386"/>
            <a:ext cx="18899981" cy="11279752"/>
          </a:xfrm>
        </p:spPr>
        <p:txBody>
          <a:bodyPr anchor="b"/>
          <a:lstStyle>
            <a:lvl1pPr algn="ctr">
              <a:defRPr sz="1240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149997" y="17017128"/>
            <a:ext cx="18899981" cy="7822326"/>
          </a:xfrm>
        </p:spPr>
        <p:txBody>
          <a:bodyPr/>
          <a:lstStyle>
            <a:lvl1pPr marL="0" indent="0" algn="ctr">
              <a:buNone/>
              <a:defRPr sz="4961"/>
            </a:lvl1pPr>
            <a:lvl2pPr marL="944987" indent="0" algn="ctr">
              <a:buNone/>
              <a:defRPr sz="4134"/>
            </a:lvl2pPr>
            <a:lvl3pPr marL="1889973" indent="0" algn="ctr">
              <a:buNone/>
              <a:defRPr sz="3720"/>
            </a:lvl3pPr>
            <a:lvl4pPr marL="2834960" indent="0" algn="ctr">
              <a:buNone/>
              <a:defRPr sz="3307"/>
            </a:lvl4pPr>
            <a:lvl5pPr marL="3779947" indent="0" algn="ctr">
              <a:buNone/>
              <a:defRPr sz="3307"/>
            </a:lvl5pPr>
            <a:lvl6pPr marL="4724933" indent="0" algn="ctr">
              <a:buNone/>
              <a:defRPr sz="3307"/>
            </a:lvl6pPr>
            <a:lvl7pPr marL="5669920" indent="0" algn="ctr">
              <a:buNone/>
              <a:defRPr sz="3307"/>
            </a:lvl7pPr>
            <a:lvl8pPr marL="6614907" indent="0" algn="ctr">
              <a:buNone/>
              <a:defRPr sz="3307"/>
            </a:lvl8pPr>
            <a:lvl9pPr marL="7559893" indent="0" algn="ctr">
              <a:buNone/>
              <a:defRPr sz="3307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26.11.2018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970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26.11.2018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010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18033732" y="1724962"/>
            <a:ext cx="5433745" cy="274568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732498" y="1724962"/>
            <a:ext cx="15986234" cy="274568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26.11.2018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4938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26.11.2018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4751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19374" y="8077327"/>
            <a:ext cx="21734978" cy="13477201"/>
          </a:xfrm>
        </p:spPr>
        <p:txBody>
          <a:bodyPr anchor="b"/>
          <a:lstStyle>
            <a:lvl1pPr>
              <a:defRPr sz="1240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19374" y="21682028"/>
            <a:ext cx="21734978" cy="7087342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1pPr>
            <a:lvl2pPr marL="944987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89973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3pPr>
            <a:lvl4pPr marL="283496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377994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472493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566992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661490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755989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26.11.2018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468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732498" y="8624810"/>
            <a:ext cx="10709989" cy="205570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2757488" y="8624810"/>
            <a:ext cx="10709989" cy="205570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26.11.2018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774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5781" y="1724964"/>
            <a:ext cx="21734978" cy="626236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35781" y="7942328"/>
            <a:ext cx="10660770" cy="3892412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735781" y="11834740"/>
            <a:ext cx="10660770" cy="1740712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12757487" y="7942328"/>
            <a:ext cx="10713272" cy="3892412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12757487" y="11834740"/>
            <a:ext cx="10713272" cy="1740712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26.11.2018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2724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26.11.2018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9846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26.11.2018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5964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5782" y="2159952"/>
            <a:ext cx="8127647" cy="755983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13272" y="4664900"/>
            <a:ext cx="12757487" cy="23024494"/>
          </a:xfrm>
        </p:spPr>
        <p:txBody>
          <a:bodyPr/>
          <a:lstStyle>
            <a:lvl1pPr>
              <a:defRPr sz="6614"/>
            </a:lvl1pPr>
            <a:lvl2pPr>
              <a:defRPr sz="5787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35782" y="9719786"/>
            <a:ext cx="8127647" cy="18007107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26.11.2018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093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5782" y="2159952"/>
            <a:ext cx="8127647" cy="755983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0713272" y="4664900"/>
            <a:ext cx="12757487" cy="23024494"/>
          </a:xfrm>
        </p:spPr>
        <p:txBody>
          <a:bodyPr/>
          <a:lstStyle>
            <a:lvl1pPr marL="0" indent="0">
              <a:buNone/>
              <a:defRPr sz="6614"/>
            </a:lvl1pPr>
            <a:lvl2pPr marL="944987" indent="0">
              <a:buNone/>
              <a:defRPr sz="5787"/>
            </a:lvl2pPr>
            <a:lvl3pPr marL="1889973" indent="0">
              <a:buNone/>
              <a:defRPr sz="4961"/>
            </a:lvl3pPr>
            <a:lvl4pPr marL="2834960" indent="0">
              <a:buNone/>
              <a:defRPr sz="4134"/>
            </a:lvl4pPr>
            <a:lvl5pPr marL="3779947" indent="0">
              <a:buNone/>
              <a:defRPr sz="4134"/>
            </a:lvl5pPr>
            <a:lvl6pPr marL="4724933" indent="0">
              <a:buNone/>
              <a:defRPr sz="4134"/>
            </a:lvl6pPr>
            <a:lvl7pPr marL="5669920" indent="0">
              <a:buNone/>
              <a:defRPr sz="4134"/>
            </a:lvl7pPr>
            <a:lvl8pPr marL="6614907" indent="0">
              <a:buNone/>
              <a:defRPr sz="4134"/>
            </a:lvl8pPr>
            <a:lvl9pPr marL="7559893" indent="0">
              <a:buNone/>
              <a:defRPr sz="4134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35782" y="9719786"/>
            <a:ext cx="8127647" cy="18007107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26.11.2018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285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732499" y="1724964"/>
            <a:ext cx="2173497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32499" y="8624810"/>
            <a:ext cx="217349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1732498" y="30029342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54B48-1D64-42E8-B8DA-AEDC68F3020F}" type="datetimeFigureOut">
              <a:rPr lang="tr-TR" smtClean="0"/>
              <a:t>26.11.2018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8347492" y="30029342"/>
            <a:ext cx="850499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7797483" y="30029342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523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889973" rtl="0" eaLnBrk="1" latinLnBrk="0" hangingPunct="1">
        <a:lnSpc>
          <a:spcPct val="90000"/>
        </a:lnSpc>
        <a:spcBef>
          <a:spcPct val="0"/>
        </a:spcBef>
        <a:buNone/>
        <a:defRPr sz="90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493" indent="-472493" algn="l" defTabSz="1889973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787" kern="1200">
          <a:solidFill>
            <a:schemeClr val="tx1"/>
          </a:solidFill>
          <a:latin typeface="+mn-lt"/>
          <a:ea typeface="+mn-ea"/>
          <a:cs typeface="+mn-cs"/>
        </a:defRPr>
      </a:lvl1pPr>
      <a:lvl2pPr marL="141748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36246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3pPr>
      <a:lvl4pPr marL="330745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425244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519742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614241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708740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803238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1pPr>
      <a:lvl2pPr marL="94498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2pPr>
      <a:lvl3pPr marL="188997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3pPr>
      <a:lvl4pPr marL="283496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377994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472493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566992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661490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755989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382150" y="1276545"/>
            <a:ext cx="16770163" cy="1109277"/>
          </a:xfrm>
          <a:prstGeom prst="rect">
            <a:avLst/>
          </a:prstGeom>
          <a:noFill/>
        </p:spPr>
        <p:txBody>
          <a:bodyPr wrap="square" lIns="92835" tIns="46418" rIns="92835" bIns="46418" rtlCol="0">
            <a:spAutoFit/>
          </a:bodyPr>
          <a:lstStyle/>
          <a:p>
            <a:pPr algn="ctr"/>
            <a:r>
              <a:rPr lang="tr-TR" sz="6599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BİTİRME </a:t>
            </a:r>
            <a:r>
              <a:rPr lang="en-US" sz="6599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PROJES</a:t>
            </a:r>
            <a:r>
              <a:rPr lang="tr-TR" sz="6599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 BAŞIĞI</a:t>
            </a:r>
          </a:p>
        </p:txBody>
      </p:sp>
      <p:sp>
        <p:nvSpPr>
          <p:cNvPr id="14" name="Metin kutusu 13"/>
          <p:cNvSpPr txBox="1"/>
          <p:nvPr/>
        </p:nvSpPr>
        <p:spPr>
          <a:xfrm>
            <a:off x="5015027" y="4289215"/>
            <a:ext cx="3345315" cy="832278"/>
          </a:xfrm>
          <a:prstGeom prst="rect">
            <a:avLst/>
          </a:prstGeom>
          <a:noFill/>
        </p:spPr>
        <p:txBody>
          <a:bodyPr wrap="square" lIns="92835" tIns="46418" rIns="92835" bIns="46418" rtlCol="0">
            <a:spAutoFit/>
          </a:bodyPr>
          <a:lstStyle/>
          <a:p>
            <a:pPr algn="ctr"/>
            <a:r>
              <a:rPr lang="tr-TR" sz="4799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GİRİŞ</a:t>
            </a:r>
          </a:p>
        </p:txBody>
      </p:sp>
      <p:sp>
        <p:nvSpPr>
          <p:cNvPr id="17" name="Metin kutusu 16"/>
          <p:cNvSpPr txBox="1"/>
          <p:nvPr/>
        </p:nvSpPr>
        <p:spPr>
          <a:xfrm>
            <a:off x="2585701" y="9214868"/>
            <a:ext cx="7854046" cy="832278"/>
          </a:xfrm>
          <a:prstGeom prst="rect">
            <a:avLst/>
          </a:prstGeom>
          <a:noFill/>
        </p:spPr>
        <p:txBody>
          <a:bodyPr wrap="square" lIns="92835" tIns="46418" rIns="92835" bIns="46418" rtlCol="0">
            <a:spAutoFit/>
          </a:bodyPr>
          <a:lstStyle/>
          <a:p>
            <a:pPr algn="ctr"/>
            <a:r>
              <a:rPr lang="tr-TR" sz="4799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KONU, KAPSAM, LİTERATÜR</a:t>
            </a:r>
            <a:endParaRPr lang="en-US" sz="4799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2759823" y="18250812"/>
            <a:ext cx="7999666" cy="230934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92835" tIns="46418" rIns="92835" bIns="46418" rtlCol="0">
            <a:spAutoFit/>
          </a:bodyPr>
          <a:lstStyle/>
          <a:p>
            <a:pPr algn="ctr"/>
            <a:r>
              <a:rPr lang="tr-TR" sz="4799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MATERYAL &amp; METOT</a:t>
            </a:r>
          </a:p>
          <a:p>
            <a:pPr algn="ctr"/>
            <a:r>
              <a:rPr lang="tr-TR" sz="4799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 da</a:t>
            </a:r>
          </a:p>
          <a:p>
            <a:pPr algn="ctr"/>
            <a:r>
              <a:rPr lang="tr-TR" sz="4799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DENEYSEL ÇALIŞMALAR</a:t>
            </a:r>
            <a:endParaRPr lang="tr-TR" sz="4799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14698198" y="17711812"/>
            <a:ext cx="6399732" cy="832278"/>
          </a:xfrm>
          <a:prstGeom prst="rect">
            <a:avLst/>
          </a:prstGeom>
          <a:noFill/>
        </p:spPr>
        <p:txBody>
          <a:bodyPr wrap="square" lIns="92835" tIns="46418" rIns="92835" bIns="46418" rtlCol="0">
            <a:spAutoFit/>
          </a:bodyPr>
          <a:lstStyle/>
          <a:p>
            <a:pPr algn="ctr"/>
            <a:r>
              <a:rPr lang="tr-TR" sz="4799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SONUÇLAR</a:t>
            </a:r>
            <a:endParaRPr lang="tr-TR" sz="4799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1798789" y="5187400"/>
            <a:ext cx="9825039" cy="2731324"/>
          </a:xfrm>
          <a:prstGeom prst="rect">
            <a:avLst/>
          </a:prstGeom>
          <a:noFill/>
        </p:spPr>
        <p:txBody>
          <a:bodyPr wrap="square" lIns="92835" tIns="46418" rIns="92835" bIns="46418" rtlCol="0">
            <a:spAutoFit/>
          </a:bodyPr>
          <a:lstStyle/>
          <a:p>
            <a:pPr marL="348126" indent="-348126" algn="just">
              <a:buFont typeface="Arial" pitchFamily="34" charset="0"/>
              <a:buChar char="•"/>
            </a:pPr>
            <a:r>
              <a:rPr lang="tr-TR" sz="3428" dirty="0"/>
              <a:t>Burada bitirme ödevi konusuna kısa bir giriş yapılmalıdır.</a:t>
            </a:r>
          </a:p>
          <a:p>
            <a:pPr marL="348126" indent="-348126" algn="just">
              <a:buFont typeface="Arial" pitchFamily="34" charset="0"/>
              <a:buChar char="•"/>
            </a:pPr>
            <a:r>
              <a:rPr lang="tr-TR" sz="3428" dirty="0"/>
              <a:t>Edilgen cümleler kullanılmalıdır.</a:t>
            </a:r>
          </a:p>
          <a:p>
            <a:pPr marL="348126" indent="-348126" algn="just">
              <a:buFont typeface="Arial" pitchFamily="34" charset="0"/>
              <a:buChar char="•"/>
            </a:pPr>
            <a:r>
              <a:rPr lang="tr-TR" sz="3428" dirty="0"/>
              <a:t>Bu kısma resim koymayınız.</a:t>
            </a:r>
          </a:p>
          <a:p>
            <a:pPr marL="348126" indent="-348126" algn="just">
              <a:buFont typeface="Arial" pitchFamily="34" charset="0"/>
              <a:buChar char="•"/>
            </a:pPr>
            <a:r>
              <a:rPr lang="tr-TR" sz="3428" dirty="0"/>
              <a:t>Madde imleri kullanmayınız.</a:t>
            </a:r>
          </a:p>
        </p:txBody>
      </p:sp>
      <p:sp>
        <p:nvSpPr>
          <p:cNvPr id="25" name="Metin kutusu 24"/>
          <p:cNvSpPr txBox="1"/>
          <p:nvPr/>
        </p:nvSpPr>
        <p:spPr>
          <a:xfrm>
            <a:off x="1839034" y="10294988"/>
            <a:ext cx="9825040" cy="5368905"/>
          </a:xfrm>
          <a:prstGeom prst="rect">
            <a:avLst/>
          </a:prstGeom>
          <a:noFill/>
        </p:spPr>
        <p:txBody>
          <a:bodyPr wrap="square" lIns="92835" tIns="46418" rIns="92835" bIns="46418" rtlCol="0">
            <a:spAutoFit/>
          </a:bodyPr>
          <a:lstStyle/>
          <a:p>
            <a:pPr marL="348126" indent="-348126" algn="just">
              <a:buFont typeface="Arial" pitchFamily="34" charset="0"/>
              <a:buChar char="•"/>
            </a:pPr>
            <a:r>
              <a:rPr lang="tr-TR" sz="3428" dirty="0" smtClean="0"/>
              <a:t>Proje ili ilgili konular ve kapsamı.</a:t>
            </a:r>
          </a:p>
          <a:p>
            <a:pPr marL="348126" indent="-348126" algn="just">
              <a:buFont typeface="Arial" pitchFamily="34" charset="0"/>
              <a:buChar char="•"/>
            </a:pPr>
            <a:r>
              <a:rPr lang="tr-TR" sz="3428" dirty="0" smtClean="0"/>
              <a:t>Bu </a:t>
            </a:r>
            <a:r>
              <a:rPr lang="tr-TR" sz="3428" dirty="0"/>
              <a:t>projeyi ilginç kılan hususlar, projenin kullanım alanları, projenin çıktılarının faydaları bu kısımda vurgulanmalıdır.</a:t>
            </a:r>
          </a:p>
          <a:p>
            <a:pPr marL="348126" indent="-348126" algn="just">
              <a:buFont typeface="Arial" pitchFamily="34" charset="0"/>
              <a:buChar char="•"/>
            </a:pPr>
            <a:r>
              <a:rPr lang="tr-TR" sz="3428" dirty="0"/>
              <a:t>Görsellik çok önemlidir.</a:t>
            </a:r>
          </a:p>
          <a:p>
            <a:pPr marL="348126" indent="-348126" algn="just">
              <a:buFont typeface="Arial" pitchFamily="34" charset="0"/>
              <a:buChar char="•"/>
            </a:pPr>
            <a:r>
              <a:rPr lang="tr-TR" sz="3428" dirty="0"/>
              <a:t>Madde imleri kullanabilirsiniz.</a:t>
            </a:r>
          </a:p>
          <a:p>
            <a:pPr marL="348126" indent="-348126" algn="just">
              <a:buFont typeface="Arial" pitchFamily="34" charset="0"/>
              <a:buChar char="•"/>
            </a:pPr>
            <a:r>
              <a:rPr lang="tr-TR" sz="3428" dirty="0"/>
              <a:t>Resim/fotoğraf kullanabilirsiniz.</a:t>
            </a:r>
          </a:p>
          <a:p>
            <a:pPr marL="348126" indent="-348126" algn="just">
              <a:buFont typeface="Arial" pitchFamily="34" charset="0"/>
              <a:buChar char="•"/>
            </a:pPr>
            <a:r>
              <a:rPr lang="tr-TR" sz="3428" dirty="0"/>
              <a:t>Blok şema kullanabilirsiniz.</a:t>
            </a:r>
          </a:p>
          <a:p>
            <a:pPr marL="348126" indent="-348126" algn="just">
              <a:buFont typeface="Arial" pitchFamily="34" charset="0"/>
              <a:buChar char="•"/>
            </a:pPr>
            <a:r>
              <a:rPr lang="tr-TR" sz="3428" dirty="0"/>
              <a:t>Formül kullanabilirsiniz.</a:t>
            </a:r>
          </a:p>
          <a:p>
            <a:pPr marL="348126" indent="-348126" algn="just">
              <a:buFont typeface="Arial" pitchFamily="34" charset="0"/>
              <a:buChar char="•"/>
            </a:pPr>
            <a:r>
              <a:rPr lang="tr-TR" sz="3428" dirty="0"/>
              <a:t>Birden çok paragraf kullanabilirsiniz.</a:t>
            </a:r>
          </a:p>
        </p:txBody>
      </p:sp>
      <p:sp>
        <p:nvSpPr>
          <p:cNvPr id="26" name="Metin kutusu 25"/>
          <p:cNvSpPr txBox="1"/>
          <p:nvPr/>
        </p:nvSpPr>
        <p:spPr>
          <a:xfrm>
            <a:off x="1798787" y="20719295"/>
            <a:ext cx="9825040" cy="4313872"/>
          </a:xfrm>
          <a:prstGeom prst="rect">
            <a:avLst/>
          </a:prstGeom>
          <a:noFill/>
        </p:spPr>
        <p:txBody>
          <a:bodyPr wrap="square" lIns="92835" tIns="46418" rIns="92835" bIns="46418" rtlCol="0">
            <a:spAutoFit/>
          </a:bodyPr>
          <a:lstStyle/>
          <a:p>
            <a:pPr marL="348126" indent="-348126" algn="just">
              <a:buFont typeface="Arial" pitchFamily="34" charset="0"/>
              <a:buChar char="•"/>
            </a:pPr>
            <a:r>
              <a:rPr lang="tr-TR" sz="3428" dirty="0"/>
              <a:t>Bitirme projenizi yaparken kullandığınız yöntem, </a:t>
            </a:r>
            <a:r>
              <a:rPr lang="tr-TR" sz="3428" dirty="0" smtClean="0"/>
              <a:t>cihazlar ve metotlar, deneyler </a:t>
            </a:r>
            <a:r>
              <a:rPr lang="tr-TR" sz="3428" dirty="0"/>
              <a:t>bu kısımda açıkça belirtilmelidir.</a:t>
            </a:r>
          </a:p>
          <a:p>
            <a:pPr marL="348126" indent="-348126" algn="just">
              <a:buFont typeface="Arial" pitchFamily="34" charset="0"/>
              <a:buChar char="•"/>
            </a:pPr>
            <a:r>
              <a:rPr lang="tr-TR" sz="3428" dirty="0"/>
              <a:t>Görsellik çok önemlidir.</a:t>
            </a:r>
          </a:p>
          <a:p>
            <a:pPr marL="348126" indent="-348126" algn="just">
              <a:buFont typeface="Arial" pitchFamily="34" charset="0"/>
              <a:buChar char="•"/>
            </a:pPr>
            <a:r>
              <a:rPr lang="tr-TR" sz="3428" dirty="0"/>
              <a:t>Madde imleri kullanabilirsiniz.</a:t>
            </a:r>
          </a:p>
          <a:p>
            <a:pPr marL="348126" indent="-348126" algn="just">
              <a:buFont typeface="Arial" pitchFamily="34" charset="0"/>
              <a:buChar char="•"/>
            </a:pPr>
            <a:r>
              <a:rPr lang="tr-TR" sz="3428" dirty="0"/>
              <a:t>Resim/fotoğraf kullanabilirsiniz. </a:t>
            </a:r>
          </a:p>
          <a:p>
            <a:pPr marL="348126" indent="-348126" algn="just">
              <a:buFont typeface="Arial" pitchFamily="34" charset="0"/>
              <a:buChar char="•"/>
            </a:pPr>
            <a:r>
              <a:rPr lang="tr-TR" sz="3428" dirty="0"/>
              <a:t>Blok şema kullanabilirsiniz</a:t>
            </a:r>
            <a:r>
              <a:rPr lang="tr-TR" sz="3428" dirty="0" smtClean="0"/>
              <a:t>.</a:t>
            </a:r>
            <a:endParaRPr lang="tr-TR" sz="3428" dirty="0"/>
          </a:p>
          <a:p>
            <a:pPr marL="348126" indent="-348126" algn="just">
              <a:buFont typeface="Arial" pitchFamily="34" charset="0"/>
              <a:buChar char="•"/>
            </a:pPr>
            <a:r>
              <a:rPr lang="tr-TR" sz="3428" dirty="0"/>
              <a:t>Birden çok paragraf kullanabilirsiniz.</a:t>
            </a:r>
          </a:p>
        </p:txBody>
      </p:sp>
      <p:sp>
        <p:nvSpPr>
          <p:cNvPr id="32" name="Metin kutusu 31"/>
          <p:cNvSpPr txBox="1"/>
          <p:nvPr/>
        </p:nvSpPr>
        <p:spPr>
          <a:xfrm>
            <a:off x="13943939" y="4227503"/>
            <a:ext cx="7999666" cy="832278"/>
          </a:xfrm>
          <a:prstGeom prst="rect">
            <a:avLst/>
          </a:prstGeom>
          <a:noFill/>
        </p:spPr>
        <p:txBody>
          <a:bodyPr wrap="square" lIns="92835" tIns="46418" rIns="92835" bIns="46418" rtlCol="0">
            <a:spAutoFit/>
          </a:bodyPr>
          <a:lstStyle/>
          <a:p>
            <a:pPr algn="ctr"/>
            <a:r>
              <a:rPr lang="tr-TR" sz="4799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BULGULAR</a:t>
            </a:r>
            <a:endParaRPr lang="tr-TR" sz="4799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2782217" y="2518124"/>
            <a:ext cx="19900243" cy="1188338"/>
          </a:xfrm>
          <a:prstGeom prst="rect">
            <a:avLst/>
          </a:prstGeom>
          <a:noFill/>
        </p:spPr>
        <p:txBody>
          <a:bodyPr wrap="square" lIns="92835" tIns="46418" rIns="92835" bIns="46418" rtlCol="0">
            <a:spAutoFit/>
          </a:bodyPr>
          <a:lstStyle/>
          <a:p>
            <a:pPr algn="ctr"/>
            <a:r>
              <a:rPr lang="tr-TR" sz="4371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Öğrenci Ad </a:t>
            </a:r>
            <a:r>
              <a:rPr lang="tr-TR" sz="437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SOYAD</a:t>
            </a:r>
          </a:p>
          <a:p>
            <a:pPr algn="ctr"/>
            <a:r>
              <a:rPr lang="tr-TR" sz="2742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Danışman: Unvan Ad SOYAD</a:t>
            </a:r>
            <a:endParaRPr lang="en-US" sz="2742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6" name="Resim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662" y="996035"/>
            <a:ext cx="2680600" cy="2729513"/>
          </a:xfrm>
          <a:prstGeom prst="rect">
            <a:avLst/>
          </a:prstGeom>
        </p:spPr>
      </p:pic>
      <p:sp>
        <p:nvSpPr>
          <p:cNvPr id="27" name="Metin kutusu 26"/>
          <p:cNvSpPr txBox="1"/>
          <p:nvPr/>
        </p:nvSpPr>
        <p:spPr>
          <a:xfrm>
            <a:off x="12846835" y="18634757"/>
            <a:ext cx="9885650" cy="4313872"/>
          </a:xfrm>
          <a:prstGeom prst="rect">
            <a:avLst/>
          </a:prstGeom>
          <a:noFill/>
        </p:spPr>
        <p:txBody>
          <a:bodyPr wrap="square" lIns="92835" tIns="46418" rIns="92835" bIns="46418" rtlCol="0">
            <a:spAutoFit/>
          </a:bodyPr>
          <a:lstStyle/>
          <a:p>
            <a:pPr marL="348126" indent="-348126" algn="just">
              <a:buFont typeface="Arial" pitchFamily="34" charset="0"/>
              <a:buChar char="•"/>
            </a:pPr>
            <a:r>
              <a:rPr lang="tr-TR" sz="3428" dirty="0"/>
              <a:t>Projenizde hedeflerinize ne ölçüde ulaştınız</a:t>
            </a:r>
            <a:r>
              <a:rPr lang="en-US" sz="3428" dirty="0"/>
              <a:t>?</a:t>
            </a:r>
            <a:endParaRPr lang="tr-TR" sz="3428" dirty="0"/>
          </a:p>
          <a:p>
            <a:pPr marL="348126" indent="-348126" algn="just">
              <a:buFont typeface="Arial" pitchFamily="34" charset="0"/>
              <a:buChar char="•"/>
            </a:pPr>
            <a:r>
              <a:rPr lang="tr-TR" sz="3428" dirty="0"/>
              <a:t>Projenin tamamlanamayan kısımları nelerdir?</a:t>
            </a:r>
          </a:p>
          <a:p>
            <a:pPr marL="348126" indent="-348126" algn="just">
              <a:buFont typeface="Arial" pitchFamily="34" charset="0"/>
              <a:buChar char="•"/>
            </a:pPr>
            <a:r>
              <a:rPr lang="tr-TR" sz="3428" dirty="0"/>
              <a:t>Projenin zorlukları nelerdi?</a:t>
            </a:r>
          </a:p>
          <a:p>
            <a:pPr marL="348126" indent="-348126" algn="just">
              <a:buFont typeface="Arial" pitchFamily="34" charset="0"/>
              <a:buChar char="•"/>
            </a:pPr>
            <a:r>
              <a:rPr lang="tr-TR" sz="3428" dirty="0"/>
              <a:t>Projenizde beklediğinizin dışında bir sonuca ulaştıysanız nedenleri neler olabilir</a:t>
            </a:r>
            <a:r>
              <a:rPr lang="en-US" sz="3428" dirty="0"/>
              <a:t>?</a:t>
            </a:r>
            <a:endParaRPr lang="tr-TR" sz="3428" dirty="0"/>
          </a:p>
          <a:p>
            <a:pPr marL="348126" indent="-348126" algn="just">
              <a:buFont typeface="Arial" pitchFamily="34" charset="0"/>
              <a:buChar char="•"/>
            </a:pPr>
            <a:r>
              <a:rPr lang="tr-TR" sz="3428" dirty="0"/>
              <a:t>Bu projenin devamı olarak ileriki aşamalarda daha ne gibi çalışmalar yürütülebilir?</a:t>
            </a:r>
            <a:endParaRPr lang="en-US" sz="3428" dirty="0"/>
          </a:p>
          <a:p>
            <a:pPr marL="348126" indent="-348126" algn="just">
              <a:buFont typeface="Arial" pitchFamily="34" charset="0"/>
              <a:buChar char="•"/>
            </a:pPr>
            <a:r>
              <a:rPr lang="en-US" sz="3428" dirty="0" smtClean="0"/>
              <a:t>vb</a:t>
            </a:r>
            <a:r>
              <a:rPr lang="en-US" sz="3428" dirty="0"/>
              <a:t>.</a:t>
            </a:r>
            <a:endParaRPr lang="tr-TR" sz="3428" dirty="0"/>
          </a:p>
        </p:txBody>
      </p:sp>
      <p:sp>
        <p:nvSpPr>
          <p:cNvPr id="37" name="Metin kutusu 36"/>
          <p:cNvSpPr txBox="1"/>
          <p:nvPr/>
        </p:nvSpPr>
        <p:spPr>
          <a:xfrm>
            <a:off x="12819031" y="5146768"/>
            <a:ext cx="9963449" cy="11106757"/>
          </a:xfrm>
          <a:prstGeom prst="rect">
            <a:avLst/>
          </a:prstGeom>
          <a:noFill/>
        </p:spPr>
        <p:txBody>
          <a:bodyPr wrap="square" lIns="92835" tIns="46418" rIns="92835" bIns="46418" rtlCol="0">
            <a:spAutoFit/>
          </a:bodyPr>
          <a:lstStyle/>
          <a:p>
            <a:pPr marL="348126" indent="-348126" algn="just">
              <a:buFont typeface="Arial" pitchFamily="34" charset="0"/>
              <a:buChar char="•"/>
            </a:pPr>
            <a:r>
              <a:rPr lang="tr-TR" sz="3428" dirty="0"/>
              <a:t>Bitirme ödevinizde elde ettiğiniz sonuçlar bu kısımda yer alacaktır.</a:t>
            </a:r>
          </a:p>
          <a:p>
            <a:pPr marL="348126" indent="-348126" algn="just">
              <a:buFont typeface="Arial" pitchFamily="34" charset="0"/>
              <a:buChar char="•"/>
            </a:pPr>
            <a:r>
              <a:rPr lang="tr-TR" sz="3428" dirty="0"/>
              <a:t>Görsellik çok önemlidir. Mümkün olan en az cümle ve en çok </a:t>
            </a:r>
            <a:r>
              <a:rPr lang="tr-TR" sz="3428" b="1" u="sng" dirty="0"/>
              <a:t>resim</a:t>
            </a:r>
            <a:r>
              <a:rPr lang="tr-TR" sz="3428" dirty="0"/>
              <a:t>, </a:t>
            </a:r>
            <a:r>
              <a:rPr lang="tr-TR" sz="3428" b="1" u="sng" dirty="0"/>
              <a:t>grafik</a:t>
            </a:r>
            <a:r>
              <a:rPr lang="tr-TR" sz="3428" dirty="0"/>
              <a:t> ve </a:t>
            </a:r>
            <a:r>
              <a:rPr lang="tr-TR" sz="3428" b="1" u="sng" dirty="0"/>
              <a:t>tablo</a:t>
            </a:r>
            <a:r>
              <a:rPr lang="tr-TR" sz="3428" dirty="0"/>
              <a:t> ile sonuçlar ifade edilmelidir. Gerekli cümleleri sunum yaparken kullanmayı tercih ediniz.</a:t>
            </a:r>
          </a:p>
          <a:p>
            <a:pPr algn="just"/>
            <a:endParaRPr lang="tr-TR" sz="2914" dirty="0"/>
          </a:p>
          <a:p>
            <a:pPr marL="348126" indent="-348126" algn="just">
              <a:buFont typeface="Arial" pitchFamily="34" charset="0"/>
              <a:buChar char="•"/>
            </a:pPr>
            <a:endParaRPr lang="tr-TR" sz="2914" dirty="0"/>
          </a:p>
          <a:p>
            <a:pPr marL="348126" indent="-348126" algn="just">
              <a:buFont typeface="Arial" pitchFamily="34" charset="0"/>
              <a:buChar char="•"/>
            </a:pPr>
            <a:endParaRPr lang="tr-TR" sz="2914" dirty="0"/>
          </a:p>
          <a:p>
            <a:pPr algn="ctr"/>
            <a:r>
              <a:rPr lang="tr-TR" sz="4371" b="1" u="sng" dirty="0"/>
              <a:t>ÖNEMLİ UYARILAR</a:t>
            </a:r>
          </a:p>
          <a:p>
            <a:pPr marL="348126" indent="-348126" algn="just">
              <a:buFont typeface="Arial" pitchFamily="34" charset="0"/>
              <a:buChar char="•"/>
            </a:pPr>
            <a:endParaRPr lang="tr-TR" sz="2914" dirty="0"/>
          </a:p>
          <a:p>
            <a:pPr marL="416309" indent="-416309" algn="just">
              <a:buFont typeface="Arial" pitchFamily="34" charset="0"/>
              <a:buChar char="•"/>
            </a:pPr>
            <a:r>
              <a:rPr lang="tr-TR" sz="2914" dirty="0"/>
              <a:t>BU POSTER BİR ÖRNEKTİR. ANA HATLAR SABİT KALMAK KOŞULU İLE KAĞIT BOYUTUNU DEĞİŞTİRMEDEN </a:t>
            </a:r>
            <a:r>
              <a:rPr lang="en-US" sz="2914" dirty="0"/>
              <a:t>(70 cm x </a:t>
            </a:r>
            <a:r>
              <a:rPr lang="tr-TR" sz="2914" dirty="0" smtClean="0"/>
              <a:t>9</a:t>
            </a:r>
            <a:r>
              <a:rPr lang="en-US" sz="2914" dirty="0" smtClean="0"/>
              <a:t>0 </a:t>
            </a:r>
            <a:r>
              <a:rPr lang="en-US" sz="2914" dirty="0"/>
              <a:t>cm</a:t>
            </a:r>
            <a:r>
              <a:rPr lang="en-US" sz="2914" dirty="0" smtClean="0"/>
              <a:t>)</a:t>
            </a:r>
            <a:r>
              <a:rPr lang="tr-TR" sz="2914" dirty="0" smtClean="0"/>
              <a:t> KENDİ </a:t>
            </a:r>
            <a:r>
              <a:rPr lang="tr-TR" sz="2914" dirty="0"/>
              <a:t>POSTERİNİZİ </a:t>
            </a:r>
            <a:r>
              <a:rPr lang="en-US" sz="2914" dirty="0"/>
              <a:t>D</a:t>
            </a:r>
            <a:r>
              <a:rPr lang="tr-TR" sz="2914" dirty="0"/>
              <a:t>İLEDİĞİNİZ RENK, YAZI TİPİ VE DÜZENDE OLUŞTURABİLİRSİNİZ. </a:t>
            </a:r>
          </a:p>
          <a:p>
            <a:pPr marL="416309" indent="-416309" algn="just">
              <a:buFont typeface="Arial" pitchFamily="34" charset="0"/>
              <a:buChar char="•"/>
            </a:pPr>
            <a:r>
              <a:rPr lang="tr-TR" sz="2914" dirty="0"/>
              <a:t>POSTERİNİZİ RENKLİ BASTIRINIZ.</a:t>
            </a:r>
          </a:p>
          <a:p>
            <a:pPr marL="416309" indent="-416309" algn="just">
              <a:buFont typeface="Arial" pitchFamily="34" charset="0"/>
              <a:buChar char="•"/>
            </a:pPr>
            <a:r>
              <a:rPr lang="tr-TR" sz="2914" dirty="0"/>
              <a:t>YAZILAR EN AZ 1 METRE UZAKLIKTAN OKUNUYOR OLMALIDIR. </a:t>
            </a:r>
          </a:p>
          <a:p>
            <a:pPr marL="416309" indent="-416309" algn="just">
              <a:buFont typeface="Arial" pitchFamily="34" charset="0"/>
              <a:buChar char="•"/>
            </a:pPr>
            <a:r>
              <a:rPr lang="tr-TR" sz="2914" dirty="0"/>
              <a:t>POSTERİNİZ 70 CM  X </a:t>
            </a:r>
            <a:r>
              <a:rPr lang="tr-TR" sz="2914" dirty="0" smtClean="0"/>
              <a:t>90 </a:t>
            </a:r>
            <a:r>
              <a:rPr lang="tr-TR" sz="2914" dirty="0"/>
              <a:t>CM (EN X BOY) OLMALIDIR.</a:t>
            </a:r>
          </a:p>
          <a:p>
            <a:pPr marL="416309" indent="-416309" algn="just">
              <a:buFont typeface="Arial" pitchFamily="34" charset="0"/>
              <a:buChar char="•"/>
            </a:pPr>
            <a:r>
              <a:rPr lang="tr-TR" sz="2914" b="1" i="1" u="sng" dirty="0"/>
              <a:t>ORİJİNAL POSTERİNİZİ BASTIRMADAN ÖNCE A4 BOYUTUNDA ÖLÇEKLENDİRİLMİŞ ÇIKTISINI ALIP KONTROL ETMENİZ ÖNERİLİR.</a:t>
            </a:r>
          </a:p>
          <a:p>
            <a:pPr marL="416309" indent="-416309" algn="just">
              <a:buFont typeface="Arial" pitchFamily="34" charset="0"/>
              <a:buChar char="•"/>
            </a:pPr>
            <a:r>
              <a:rPr lang="tr-TR" sz="2914" dirty="0"/>
              <a:t>RESİMLER VE FOTOĞRAFLAR VARSA NET OLMALIDIR.</a:t>
            </a:r>
          </a:p>
          <a:p>
            <a:pPr marL="348126" indent="-348126" algn="just">
              <a:buFont typeface="Arial" pitchFamily="34" charset="0"/>
              <a:buChar char="•"/>
            </a:pPr>
            <a:endParaRPr lang="tr-TR" sz="2914" dirty="0"/>
          </a:p>
        </p:txBody>
      </p:sp>
      <p:sp>
        <p:nvSpPr>
          <p:cNvPr id="39" name="Metin kutusu 38"/>
          <p:cNvSpPr txBox="1"/>
          <p:nvPr/>
        </p:nvSpPr>
        <p:spPr>
          <a:xfrm>
            <a:off x="14781714" y="24191579"/>
            <a:ext cx="6399732" cy="832278"/>
          </a:xfrm>
          <a:prstGeom prst="rect">
            <a:avLst/>
          </a:prstGeom>
          <a:noFill/>
        </p:spPr>
        <p:txBody>
          <a:bodyPr wrap="square" lIns="92835" tIns="46418" rIns="92835" bIns="46418" rtlCol="0">
            <a:spAutoFit/>
          </a:bodyPr>
          <a:lstStyle/>
          <a:p>
            <a:pPr algn="ctr"/>
            <a:r>
              <a:rPr lang="tr-TR" sz="4799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TEŞEKKÜRLER</a:t>
            </a:r>
          </a:p>
        </p:txBody>
      </p:sp>
      <p:sp>
        <p:nvSpPr>
          <p:cNvPr id="40" name="Metin kutusu 39"/>
          <p:cNvSpPr txBox="1"/>
          <p:nvPr/>
        </p:nvSpPr>
        <p:spPr>
          <a:xfrm>
            <a:off x="12896831" y="25117261"/>
            <a:ext cx="9885649" cy="1148775"/>
          </a:xfrm>
          <a:prstGeom prst="rect">
            <a:avLst/>
          </a:prstGeom>
          <a:noFill/>
        </p:spPr>
        <p:txBody>
          <a:bodyPr wrap="square" lIns="92835" tIns="46418" rIns="92835" bIns="46418" rtlCol="0">
            <a:spAutoFit/>
          </a:bodyPr>
          <a:lstStyle/>
          <a:p>
            <a:pPr marL="348126" indent="-348126" algn="just">
              <a:buFont typeface="Arial" pitchFamily="34" charset="0"/>
              <a:buChar char="•"/>
            </a:pPr>
            <a:r>
              <a:rPr lang="en-US" sz="3428" dirty="0"/>
              <a:t>P</a:t>
            </a:r>
            <a:r>
              <a:rPr lang="tr-TR" sz="3428" dirty="0" err="1"/>
              <a:t>rojenizde</a:t>
            </a:r>
            <a:r>
              <a:rPr lang="tr-TR" sz="3428" dirty="0"/>
              <a:t> size destek veren kurum, kuruluş ve kişilere teşekkür </a:t>
            </a:r>
            <a:r>
              <a:rPr lang="en-US" sz="3428" dirty="0" err="1"/>
              <a:t>etmelisiniz</a:t>
            </a:r>
            <a:r>
              <a:rPr lang="en-US" sz="3428" dirty="0"/>
              <a:t>.</a:t>
            </a:r>
            <a:endParaRPr lang="tr-TR" sz="3428" dirty="0"/>
          </a:p>
        </p:txBody>
      </p:sp>
      <p:sp>
        <p:nvSpPr>
          <p:cNvPr id="28" name="Metin kutusu 1"/>
          <p:cNvSpPr txBox="1"/>
          <p:nvPr/>
        </p:nvSpPr>
        <p:spPr>
          <a:xfrm>
            <a:off x="1726779" y="31637257"/>
            <a:ext cx="21599524" cy="476155"/>
          </a:xfrm>
          <a:prstGeom prst="rect">
            <a:avLst/>
          </a:prstGeom>
          <a:noFill/>
        </p:spPr>
        <p:txBody>
          <a:bodyPr wrap="square" lIns="92835" tIns="46418" rIns="92835" bIns="46418" rtlCol="0">
            <a:spAutoFit/>
          </a:bodyPr>
          <a:lstStyle/>
          <a:p>
            <a:pPr algn="ctr"/>
            <a:r>
              <a:rPr lang="tr-TR" sz="2485" b="1" dirty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SÜLEYMAN DEMİREL ÜNİVERSİTESİ – </a:t>
            </a:r>
            <a:r>
              <a:rPr lang="tr-TR" sz="2485" b="1" dirty="0" smtClean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MÜHENDİSLİK FAKÜLTESİ – MADEN MÜHENDİSLİĞİ </a:t>
            </a:r>
            <a:r>
              <a:rPr lang="tr-TR" sz="2485" b="1" dirty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BÖLÜMÜ </a:t>
            </a:r>
            <a:r>
              <a:rPr lang="tr-TR" sz="2485" b="1" dirty="0" smtClean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2017-2018 </a:t>
            </a:r>
            <a:r>
              <a:rPr lang="tr-TR" sz="2485" b="1" dirty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EĞİTİM ÖĞRETİM YILI BİTİRME PROJELERİ SERGİSİ</a:t>
            </a:r>
          </a:p>
        </p:txBody>
      </p:sp>
      <p:cxnSp>
        <p:nvCxnSpPr>
          <p:cNvPr id="7" name="Düz Bağlayıcı 6"/>
          <p:cNvCxnSpPr/>
          <p:nvPr/>
        </p:nvCxnSpPr>
        <p:spPr>
          <a:xfrm>
            <a:off x="1839034" y="4102300"/>
            <a:ext cx="21600000" cy="0"/>
          </a:xfrm>
          <a:prstGeom prst="line">
            <a:avLst/>
          </a:prstGeom>
          <a:ln w="76200" cmpd="thickThin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Düz Bağlayıcı 29"/>
          <p:cNvCxnSpPr/>
          <p:nvPr/>
        </p:nvCxnSpPr>
        <p:spPr>
          <a:xfrm>
            <a:off x="1839034" y="31540082"/>
            <a:ext cx="21600000" cy="0"/>
          </a:xfrm>
          <a:prstGeom prst="line">
            <a:avLst/>
          </a:prstGeom>
          <a:ln w="76200" cmpd="thickThin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74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324</Words>
  <Application>Microsoft Office PowerPoint</Application>
  <PresentationFormat>Özel</PresentationFormat>
  <Paragraphs>50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Evren</dc:creator>
  <cp:lastModifiedBy>merve</cp:lastModifiedBy>
  <cp:revision>21</cp:revision>
  <dcterms:created xsi:type="dcterms:W3CDTF">2013-05-02T06:52:20Z</dcterms:created>
  <dcterms:modified xsi:type="dcterms:W3CDTF">2018-11-26T08:07:33Z</dcterms:modified>
</cp:coreProperties>
</file>