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9" r:id="rId1"/>
  </p:sldMasterIdLst>
  <p:notesMasterIdLst>
    <p:notesMasterId r:id="rId11"/>
  </p:notesMasterIdLst>
  <p:handoutMasterIdLst>
    <p:handoutMasterId r:id="rId12"/>
  </p:handoutMasterIdLst>
  <p:sldIdLst>
    <p:sldId id="564" r:id="rId2"/>
    <p:sldId id="656" r:id="rId3"/>
    <p:sldId id="670" r:id="rId4"/>
    <p:sldId id="671" r:id="rId5"/>
    <p:sldId id="669" r:id="rId6"/>
    <p:sldId id="662" r:id="rId7"/>
    <p:sldId id="655" r:id="rId8"/>
    <p:sldId id="667" r:id="rId9"/>
    <p:sldId id="668" r:id="rId10"/>
  </p:sldIdLst>
  <p:sldSz cx="9144000" cy="6858000" type="screen4x3"/>
  <p:notesSz cx="7102475" cy="102346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Myriad Pro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Myriad Pro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Myriad Pro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Myriad Pro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Myriad Pro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Myriad Pro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Myriad Pro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Myriad Pro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Myriad Pro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0" userDrawn="1">
          <p15:clr>
            <a:srgbClr val="A4A3A4"/>
          </p15:clr>
        </p15:guide>
        <p15:guide id="2" pos="2250" userDrawn="1">
          <p15:clr>
            <a:srgbClr val="A4A3A4"/>
          </p15:clr>
        </p15:guide>
        <p15:guide id="3" orient="horz" pos="3225" userDrawn="1">
          <p15:clr>
            <a:srgbClr val="A4A3A4"/>
          </p15:clr>
        </p15:guide>
        <p15:guide id="4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0000"/>
    <a:srgbClr val="3D3D3D"/>
    <a:srgbClr val="FFFFFF"/>
    <a:srgbClr val="E20000"/>
    <a:srgbClr val="242424"/>
    <a:srgbClr val="7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95196" autoAdjust="0"/>
  </p:normalViewPr>
  <p:slideViewPr>
    <p:cSldViewPr>
      <p:cViewPr varScale="1">
        <p:scale>
          <a:sx n="110" d="100"/>
          <a:sy n="110" d="100"/>
        </p:scale>
        <p:origin x="12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92"/>
    </p:cViewPr>
  </p:sorterViewPr>
  <p:notesViewPr>
    <p:cSldViewPr>
      <p:cViewPr varScale="1">
        <p:scale>
          <a:sx n="83" d="100"/>
          <a:sy n="83" d="100"/>
        </p:scale>
        <p:origin x="-1422" y="-84"/>
      </p:cViewPr>
      <p:guideLst>
        <p:guide orient="horz" pos="3220"/>
        <p:guide pos="2250"/>
        <p:guide orient="horz" pos="3225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09" rIns="96218" bIns="4810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095" y="1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09" rIns="96218" bIns="481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E650E0C-E82A-4C9D-BB06-F5CB80F2B162}" type="datetimeFigureOut">
              <a:rPr lang="tr-TR"/>
              <a:pPr>
                <a:defRPr/>
              </a:pPr>
              <a:t>22.09.2020</a:t>
            </a:fld>
            <a:endParaRPr lang="tr-TR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721107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09" rIns="96218" bIns="4810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095" y="9721107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09" rIns="96218" bIns="481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079F56F-CFA7-46D5-BDE3-99BC16C8A65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0235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77739" cy="511731"/>
          </a:xfrm>
          <a:prstGeom prst="rect">
            <a:avLst/>
          </a:prstGeom>
        </p:spPr>
        <p:txBody>
          <a:bodyPr vert="horz" lIns="96218" tIns="48109" rIns="96218" bIns="48109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4023095" y="1"/>
            <a:ext cx="3077739" cy="511731"/>
          </a:xfrm>
          <a:prstGeom prst="rect">
            <a:avLst/>
          </a:prstGeom>
        </p:spPr>
        <p:txBody>
          <a:bodyPr vert="horz" lIns="96218" tIns="48109" rIns="96218" bIns="48109" rtlCol="0"/>
          <a:lstStyle>
            <a:lvl1pPr algn="r">
              <a:defRPr sz="1200"/>
            </a:lvl1pPr>
          </a:lstStyle>
          <a:p>
            <a:fld id="{3FADF890-BDAB-4612-A7DE-4F2098B12DDA}" type="datetimeFigureOut">
              <a:rPr lang="tr-TR" smtClean="0"/>
              <a:pPr/>
              <a:t>22.09.2020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218" tIns="48109" rIns="96218" bIns="48109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710248" y="4861443"/>
            <a:ext cx="5681980" cy="4605576"/>
          </a:xfrm>
          <a:prstGeom prst="rect">
            <a:avLst/>
          </a:prstGeom>
        </p:spPr>
        <p:txBody>
          <a:bodyPr vert="horz" lIns="96218" tIns="48109" rIns="96218" bIns="48109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4" y="9721107"/>
            <a:ext cx="3077739" cy="511731"/>
          </a:xfrm>
          <a:prstGeom prst="rect">
            <a:avLst/>
          </a:prstGeom>
        </p:spPr>
        <p:txBody>
          <a:bodyPr vert="horz" lIns="96218" tIns="48109" rIns="96218" bIns="48109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4023095" y="9721107"/>
            <a:ext cx="3077739" cy="511731"/>
          </a:xfrm>
          <a:prstGeom prst="rect">
            <a:avLst/>
          </a:prstGeom>
        </p:spPr>
        <p:txBody>
          <a:bodyPr vert="horz" lIns="96218" tIns="48109" rIns="96218" bIns="48109" rtlCol="0" anchor="b"/>
          <a:lstStyle>
            <a:lvl1pPr algn="r">
              <a:defRPr sz="1200"/>
            </a:lvl1pPr>
          </a:lstStyle>
          <a:p>
            <a:fld id="{9C30F7C4-CC92-4A26-B5BA-98CA6E77C25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633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F7C4-CC92-4A26-B5BA-98CA6E77C255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105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4599-5C5C-476D-9850-05E56BDCF89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22.09.2020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469859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ADE74-5484-45CB-9A03-F5B957A1C844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22.09.2020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038423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06114-DF7F-4122-826B-051D5033B7C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22.09.2020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010087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64E20-D7B2-4920-9446-270E07B0465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22.09.2020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51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49662-4EBA-4C66-B151-E537A539B17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22.09.2020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09261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D1E81-A3B3-4AEB-B9FE-7B9F13D59CF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22.09.2020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661274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582CC-ADED-4EF0-8493-343C9581EEA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22.09.2020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644643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0741E-34B3-43BE-8584-E52B91E67C3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22.09.2020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196141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801F3-DBF5-4E35-8B65-86D12E26159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22.09.2020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82830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54136-35E5-47FE-ABE0-49DDC2FB4EE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22.09.2020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561006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/>
              <a:t>Resim eklemek için simgeyi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2A0EA-7CD0-4B77-852E-66AB633C2C8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22.09.2020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813802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 için tıklatın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B3B548-8CEA-41BE-A535-3033E92B4CD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22.09.2020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Documents and Settings\systemx\Desktop\UE_SUNUM\Slayt_resim\ust_icerik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systemx\Desktop\UE_SUNUM\Slayt_resim\alt_icerik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91250"/>
            <a:ext cx="9144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sdu_logo_icerik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7620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C:\Users\Osman Daban\Desktop\TBT Slayt\SDU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5800" y="152400"/>
            <a:ext cx="26003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828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>
    <p:wipe dir="d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Documents and Settings\systemx\Desktop\UE_SUNUM\Slayt_resim\sdu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71700" y="1720128"/>
            <a:ext cx="4800600" cy="4418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C:\Documents and Settings\systemx\Desktop\UE_SUNUM\Slayt_resim\us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ikdörtgen 6"/>
          <p:cNvSpPr/>
          <p:nvPr/>
        </p:nvSpPr>
        <p:spPr>
          <a:xfrm>
            <a:off x="0" y="1147505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2021-2025 </a:t>
            </a:r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Stratejik 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Planı</a:t>
            </a:r>
            <a:endParaRPr lang="tr-T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000" b="1" i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0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0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ilham </a:t>
            </a:r>
            <a:r>
              <a:rPr lang="tr-TR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veren üniversite</a:t>
            </a:r>
            <a:endParaRPr lang="tr-TR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ISPARTA, </a:t>
            </a:r>
            <a:r>
              <a:rPr lang="tr-TR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tr-T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23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0533BC-4E2B-4FC2-89DB-E71D07EE5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tr-TR" sz="3600" b="1" dirty="0" smtClean="0">
                <a:latin typeface="+mj-lt"/>
              </a:rPr>
              <a:t>Üniversiteler İçin Stratejik Planlama</a:t>
            </a:r>
            <a:endParaRPr lang="tr-TR" sz="3600" b="1" dirty="0">
              <a:latin typeface="+mj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F25AEF-F294-487C-9865-58A0BD258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953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sz="1800" dirty="0"/>
              <a:t>Üniversite sayısında artışın devam etmesi,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1800" dirty="0"/>
              <a:t>Yükseköğretim sektöründe çeşitliliğin artması,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1800" dirty="0"/>
              <a:t>Üniversitelerin </a:t>
            </a:r>
            <a:r>
              <a:rPr lang="tr-TR" sz="1800" dirty="0" err="1"/>
              <a:t>uluslararasılaşma</a:t>
            </a:r>
            <a:r>
              <a:rPr lang="tr-TR" sz="1800" dirty="0"/>
              <a:t> eğiliminin artması,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1800" dirty="0"/>
              <a:t>Üniversitelerin maddi kaynak ihtiyacının artması,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1800" dirty="0"/>
              <a:t>Üniversitelerin yerel, bölgesel ve ulusal rekabet gücü elde etme veya kalkınma aracı olarak değerlendirilmesi,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1800" dirty="0"/>
              <a:t>Ticari mantığın öne çıktığı üçüncü kuşak üniversitelerin ortaya </a:t>
            </a:r>
            <a:r>
              <a:rPr lang="tr-TR" sz="1800" dirty="0" smtClean="0"/>
              <a:t>çıkması, </a:t>
            </a:r>
            <a:endParaRPr lang="tr-TR" sz="1800" dirty="0"/>
          </a:p>
          <a:p>
            <a:pPr marL="0" indent="0" algn="just">
              <a:buNone/>
            </a:pPr>
            <a:endParaRPr lang="tr-TR" sz="1800" dirty="0" smtClean="0"/>
          </a:p>
          <a:p>
            <a:pPr marL="0" indent="0" algn="just">
              <a:buNone/>
            </a:pPr>
            <a:r>
              <a:rPr lang="tr-TR" sz="1800" dirty="0" smtClean="0"/>
              <a:t>Aynı </a:t>
            </a:r>
            <a:r>
              <a:rPr lang="tr-TR" sz="1800" dirty="0"/>
              <a:t>hizmeti sunan </a:t>
            </a:r>
            <a:r>
              <a:rPr lang="tr-TR" sz="1800" dirty="0" smtClean="0"/>
              <a:t>üniversitelerin </a:t>
            </a:r>
            <a:r>
              <a:rPr lang="tr-TR" sz="1800" dirty="0"/>
              <a:t>aralarında bir farklılaşma </a:t>
            </a:r>
            <a:r>
              <a:rPr lang="tr-TR" sz="1800" dirty="0" smtClean="0"/>
              <a:t>çabası kaçınılmazdır. </a:t>
            </a:r>
          </a:p>
          <a:p>
            <a:pPr marL="0" indent="0" algn="just">
              <a:buNone/>
            </a:pPr>
            <a:endParaRPr lang="tr-TR" sz="1800" dirty="0" smtClean="0"/>
          </a:p>
          <a:p>
            <a:pPr marL="0" indent="0" algn="just">
              <a:buNone/>
            </a:pPr>
            <a:r>
              <a:rPr lang="tr-TR" sz="1800" dirty="0" smtClean="0"/>
              <a:t>Ancak </a:t>
            </a:r>
            <a:r>
              <a:rPr lang="tr-TR" sz="1800" dirty="0"/>
              <a:t>bu farklılaşma, özel sektör işletmeleri gibi </a:t>
            </a:r>
            <a:r>
              <a:rPr lang="tr-TR" sz="1800" dirty="0" smtClean="0"/>
              <a:t>doğrudan </a:t>
            </a:r>
            <a:r>
              <a:rPr lang="tr-TR" sz="1800" dirty="0"/>
              <a:t>rekabetçi stratejiler yerine </a:t>
            </a:r>
            <a:r>
              <a:rPr lang="tr-TR" sz="1800" dirty="0">
                <a:solidFill>
                  <a:srgbClr val="FF0000"/>
                </a:solidFill>
              </a:rPr>
              <a:t>üstünlük sağlama veya tercih edilme mücadelesinde</a:t>
            </a:r>
            <a:r>
              <a:rPr lang="tr-TR" sz="1800" dirty="0"/>
              <a:t> başvurulan dolaylı yaklaşımlar şeklinde olmaktadır. </a:t>
            </a:r>
            <a:endParaRPr lang="tr-TR" sz="1800" dirty="0" smtClean="0"/>
          </a:p>
          <a:p>
            <a:pPr marL="0" indent="0" algn="just">
              <a:buNone/>
            </a:pPr>
            <a:r>
              <a:rPr lang="tr-TR" sz="1800" dirty="0" smtClean="0"/>
              <a:t>Üniversitelerin </a:t>
            </a:r>
            <a:r>
              <a:rPr lang="tr-TR" sz="1800" dirty="0"/>
              <a:t>rekabetçi bir ortamda yer </a:t>
            </a:r>
            <a:r>
              <a:rPr lang="tr-TR" sz="1800" dirty="0" smtClean="0"/>
              <a:t>almaları</a:t>
            </a:r>
            <a:r>
              <a:rPr lang="tr-TR" sz="1800" dirty="0"/>
              <a:t>,</a:t>
            </a:r>
            <a:r>
              <a:rPr lang="tr-TR" sz="1800" dirty="0" smtClean="0"/>
              <a:t> stratejik </a:t>
            </a:r>
            <a:r>
              <a:rPr lang="tr-TR" sz="1800" dirty="0"/>
              <a:t>planların üniversiteye özgü bir yaklaşımla geliştirilmesini gerektirmektedir.</a:t>
            </a:r>
            <a:endParaRPr lang="tr-TR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083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0533BC-4E2B-4FC2-89DB-E71D07EE5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tr-TR" sz="3600" b="1" dirty="0" smtClean="0">
                <a:latin typeface="+mj-lt"/>
              </a:rPr>
              <a:t>Stratejik Planlama Rehberi</a:t>
            </a:r>
            <a:endParaRPr lang="tr-TR" sz="3600" b="1" dirty="0">
              <a:latin typeface="+mj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F25AEF-F294-487C-9865-58A0BD258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648200"/>
          </a:xfrm>
        </p:spPr>
        <p:txBody>
          <a:bodyPr/>
          <a:lstStyle/>
          <a:p>
            <a:pPr marL="0" indent="0" algn="just">
              <a:buNone/>
            </a:pPr>
            <a:r>
              <a:rPr lang="tr-TR" sz="1800" dirty="0" smtClean="0"/>
              <a:t>Kamu </a:t>
            </a:r>
            <a:r>
              <a:rPr lang="tr-TR" sz="1800" dirty="0"/>
              <a:t>idareleri arasındaki farklılıklar göz önünde bulundurularak kamu idareleri için </a:t>
            </a:r>
            <a:r>
              <a:rPr lang="tr-TR" sz="1800" dirty="0" smtClean="0"/>
              <a:t>(üniversiteler</a:t>
            </a:r>
            <a:r>
              <a:rPr lang="tr-TR" sz="1800" dirty="0"/>
              <a:t>, belediyeler ve kamu sermayeli </a:t>
            </a:r>
            <a:r>
              <a:rPr lang="tr-TR" sz="1800" dirty="0" smtClean="0"/>
              <a:t>işletmeler) ayrı </a:t>
            </a:r>
            <a:r>
              <a:rPr lang="tr-TR" sz="1800" dirty="0"/>
              <a:t>ayrı rehberler hazırlanmıştır. </a:t>
            </a:r>
            <a:endParaRPr lang="tr-TR" sz="1800" dirty="0" smtClean="0"/>
          </a:p>
          <a:p>
            <a:pPr marL="0" indent="0" algn="just">
              <a:buNone/>
            </a:pPr>
            <a:r>
              <a:rPr lang="tr-TR" sz="1800" dirty="0" smtClean="0"/>
              <a:t>Bu </a:t>
            </a:r>
            <a:r>
              <a:rPr lang="tr-TR" sz="1800" dirty="0"/>
              <a:t>kapsamda hazırlanan </a:t>
            </a:r>
            <a:r>
              <a:rPr lang="tr-TR" sz="1800" dirty="0">
                <a:solidFill>
                  <a:srgbClr val="FF0000"/>
                </a:solidFill>
              </a:rPr>
              <a:t>Üniversiteler İçin Stratejik Planlama Rehberi</a:t>
            </a:r>
            <a:r>
              <a:rPr lang="tr-TR" sz="1800" dirty="0"/>
              <a:t> (Rehber), üniversitelere stratejik plan hazırlık ve uygulama ile izleme ve değerlendirme aşamalarında </a:t>
            </a:r>
            <a:r>
              <a:rPr lang="tr-TR" sz="1800" dirty="0" smtClean="0"/>
              <a:t>yardımcı </a:t>
            </a:r>
            <a:r>
              <a:rPr lang="tr-TR" sz="1800" dirty="0"/>
              <a:t>olmayı amaçlamaktadır: </a:t>
            </a:r>
            <a:endParaRPr lang="tr-TR" sz="18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1800" dirty="0" smtClean="0"/>
              <a:t>Stratejik </a:t>
            </a:r>
            <a:r>
              <a:rPr lang="tr-TR" sz="1800" dirty="0"/>
              <a:t>planların, stratejik yönetimin diğer temel bileşenleriyle bağlantısının daha güçlü kurulmasını </a:t>
            </a:r>
            <a:r>
              <a:rPr lang="tr-TR" sz="1800" dirty="0" smtClean="0"/>
              <a:t>sağlamak,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1800" dirty="0" smtClean="0"/>
              <a:t>Kaynakların </a:t>
            </a:r>
            <a:r>
              <a:rPr lang="tr-TR" sz="1800" dirty="0"/>
              <a:t>kullanımı ile amaç ve hedeflerin </a:t>
            </a:r>
            <a:r>
              <a:rPr lang="tr-TR" sz="1800" dirty="0" err="1"/>
              <a:t>önceliklendirilmesinde</a:t>
            </a:r>
            <a:r>
              <a:rPr lang="tr-TR" sz="1800" dirty="0"/>
              <a:t> etkinliği </a:t>
            </a:r>
            <a:r>
              <a:rPr lang="tr-TR" sz="1800" dirty="0" smtClean="0"/>
              <a:t>artırmak,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1800" dirty="0" smtClean="0"/>
              <a:t>Performans </a:t>
            </a:r>
            <a:r>
              <a:rPr lang="tr-TR" sz="1800" dirty="0"/>
              <a:t>değerlendirmesinin daha iyi yapılarak kanıta dayalı karar alınmasını </a:t>
            </a:r>
            <a:r>
              <a:rPr lang="tr-TR" sz="1800" dirty="0" smtClean="0"/>
              <a:t>sağlamak,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1800" dirty="0" smtClean="0"/>
              <a:t>Daha </a:t>
            </a:r>
            <a:r>
              <a:rPr lang="tr-TR" sz="1800" dirty="0"/>
              <a:t>kaliteli bir raporlama yapılmasına temel oluşturarak kamu yönetiminde şeffaflık ve hesap verebilirlik anlayışının yerleşmesine katkı sağlamak. </a:t>
            </a:r>
          </a:p>
          <a:p>
            <a:pPr marL="0" indent="0" algn="just">
              <a:buNone/>
            </a:pPr>
            <a:r>
              <a:rPr lang="tr-TR" sz="1800" dirty="0" smtClean="0"/>
              <a:t>Rehberde </a:t>
            </a:r>
            <a:r>
              <a:rPr lang="tr-TR" sz="1800" dirty="0"/>
              <a:t>“stratejik yönetim döngüsü” bütünüyle kapsanmaktadır. </a:t>
            </a:r>
            <a:endParaRPr lang="tr-TR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871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0533BC-4E2B-4FC2-89DB-E71D07EE5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tr-TR" sz="3600" b="1" dirty="0" smtClean="0">
                <a:latin typeface="+mj-lt"/>
              </a:rPr>
              <a:t>Üniversitelerin Anayasal Fonksiyonu</a:t>
            </a:r>
            <a:endParaRPr lang="tr-TR" sz="3600" b="1" dirty="0">
              <a:latin typeface="+mj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F25AEF-F294-487C-9865-58A0BD258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3352800"/>
          </a:xfrm>
        </p:spPr>
        <p:txBody>
          <a:bodyPr/>
          <a:lstStyle/>
          <a:p>
            <a:pPr marL="0" indent="0" algn="just">
              <a:buNone/>
            </a:pPr>
            <a:r>
              <a:rPr lang="tr-TR" sz="2400" dirty="0" smtClean="0"/>
              <a:t>Çağdaş </a:t>
            </a:r>
            <a:r>
              <a:rPr lang="tr-TR" sz="2400" dirty="0"/>
              <a:t>eğitim-öğretim esaslarına dayanan bir düzen içinde milletin ve ülkenin ihtiyaçlarına uygun insan gücü yetiştirmek amacı ile; </a:t>
            </a:r>
            <a:endParaRPr lang="tr-TR" sz="24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2400" dirty="0" smtClean="0"/>
              <a:t>ortaöğretime </a:t>
            </a:r>
            <a:r>
              <a:rPr lang="tr-TR" sz="2400" dirty="0"/>
              <a:t>dayalı çeşitli düzeylerde </a:t>
            </a:r>
            <a:r>
              <a:rPr lang="tr-TR" sz="2400" dirty="0" err="1"/>
              <a:t>eğitimöğretim</a:t>
            </a:r>
            <a:r>
              <a:rPr lang="tr-TR" sz="2400" dirty="0"/>
              <a:t>, </a:t>
            </a:r>
            <a:endParaRPr lang="tr-TR" sz="24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2400" dirty="0" smtClean="0"/>
              <a:t>bilimsel </a:t>
            </a:r>
            <a:r>
              <a:rPr lang="tr-TR" sz="2400" dirty="0"/>
              <a:t>araştırma, yayın ve danışmanlık yapmak, </a:t>
            </a:r>
            <a:endParaRPr lang="tr-TR" sz="24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2400" dirty="0" smtClean="0"/>
              <a:t>ülkeye </a:t>
            </a:r>
            <a:r>
              <a:rPr lang="tr-TR" sz="2400" dirty="0"/>
              <a:t>ve insanlığa hizmet etmek </a:t>
            </a:r>
            <a:endParaRPr lang="tr-TR" sz="2400" dirty="0" smtClean="0"/>
          </a:p>
          <a:p>
            <a:pPr marL="0" indent="0" algn="just">
              <a:buNone/>
            </a:pPr>
            <a:r>
              <a:rPr lang="tr-TR" sz="2400" dirty="0" smtClean="0"/>
              <a:t>üzere </a:t>
            </a:r>
            <a:r>
              <a:rPr lang="tr-TR" sz="2400" dirty="0"/>
              <a:t>çeşitli birimlerden oluşan kamu tüzelkişiliğine ve bilimsel özerkliğe sahip üniversiteler Devlet tarafından kanunla </a:t>
            </a:r>
            <a:r>
              <a:rPr lang="tr-TR" sz="2400" dirty="0" smtClean="0"/>
              <a:t>kurulur.</a:t>
            </a:r>
            <a:endParaRPr lang="tr-T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042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0533BC-4E2B-4FC2-89DB-E71D07EE5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tr-TR" sz="3600" b="1" dirty="0" smtClean="0">
                <a:latin typeface="+mj-lt"/>
              </a:rPr>
              <a:t>Misyon ve Vizyon</a:t>
            </a:r>
            <a:endParaRPr lang="tr-TR" sz="3600" b="1" dirty="0">
              <a:latin typeface="+mj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F25AEF-F294-487C-9865-58A0BD258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5257"/>
            <a:ext cx="8382000" cy="1782763"/>
          </a:xfrm>
        </p:spPr>
        <p:txBody>
          <a:bodyPr/>
          <a:lstStyle/>
          <a:p>
            <a:pPr marL="0" indent="0" algn="just">
              <a:buNone/>
            </a:pPr>
            <a:r>
              <a:rPr lang="tr-TR" sz="2800" dirty="0" smtClean="0"/>
              <a:t>SDÜ</a:t>
            </a:r>
            <a:r>
              <a:rPr lang="tr-TR" sz="2800" dirty="0"/>
              <a:t>; toplumla etkileşim içinde, insanı önceleyerek, uluslararası standartlarda eğitim vermeyi, araştırma yapmayı, hizmet sunmayı ve çözümler üretmeyi görev edinmiştir.</a:t>
            </a:r>
          </a:p>
          <a:p>
            <a:pPr algn="just"/>
            <a:endParaRPr lang="tr-TR" sz="2500" dirty="0">
              <a:latin typeface="+mj-lt"/>
            </a:endParaRP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4AF07349-8659-43B4-9391-51716E45A2D1}"/>
              </a:ext>
            </a:extLst>
          </p:cNvPr>
          <p:cNvSpPr/>
          <p:nvPr/>
        </p:nvSpPr>
        <p:spPr>
          <a:xfrm>
            <a:off x="533400" y="13716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tr-TR" b="1" dirty="0" smtClean="0">
                <a:latin typeface="+mj-lt"/>
              </a:rPr>
              <a:t>Misyon:</a:t>
            </a:r>
            <a:endParaRPr lang="tr-TR" b="1" dirty="0">
              <a:latin typeface="+mj-lt"/>
            </a:endParaRP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61F25AEF-F294-487C-9865-58A0BD2583CD}"/>
              </a:ext>
            </a:extLst>
          </p:cNvPr>
          <p:cNvSpPr txBox="1">
            <a:spLocks/>
          </p:cNvSpPr>
          <p:nvPr/>
        </p:nvSpPr>
        <p:spPr bwMode="auto">
          <a:xfrm>
            <a:off x="457200" y="4465637"/>
            <a:ext cx="83820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tr-TR" sz="2800" dirty="0" smtClean="0"/>
              <a:t>SDÜ; evrensel ölçekte bilgi, sanat, teknoloji ve hizmet üreterek, ilham ve yön veren bir üniversite olmayı hedeflemektedir.</a:t>
            </a:r>
            <a:endParaRPr lang="tr-TR" sz="2800" dirty="0"/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4AF07349-8659-43B4-9391-51716E45A2D1}"/>
              </a:ext>
            </a:extLst>
          </p:cNvPr>
          <p:cNvSpPr/>
          <p:nvPr/>
        </p:nvSpPr>
        <p:spPr>
          <a:xfrm>
            <a:off x="533400" y="383198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tr-TR" b="1" dirty="0" smtClean="0">
                <a:latin typeface="+mj-lt"/>
              </a:rPr>
              <a:t>Vizyon: </a:t>
            </a:r>
            <a:endParaRPr lang="tr-TR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436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F25AEF-F294-487C-9865-58A0BD258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453367"/>
          </a:xfrm>
        </p:spPr>
        <p:txBody>
          <a:bodyPr/>
          <a:lstStyle/>
          <a:p>
            <a:pPr marL="0" indent="0" eaLnBrk="0" hangingPunct="0">
              <a:buNone/>
            </a:pPr>
            <a:r>
              <a:rPr lang="tr-TR" sz="2400" dirty="0"/>
              <a:t>SDÜ;</a:t>
            </a:r>
          </a:p>
          <a:p>
            <a:pPr lvl="0"/>
            <a:r>
              <a:rPr lang="tr-TR" sz="2400" dirty="0"/>
              <a:t>Adil olarak liyakati içselleştirmeyi,</a:t>
            </a:r>
          </a:p>
          <a:p>
            <a:pPr lvl="0"/>
            <a:r>
              <a:rPr lang="tr-TR" sz="2400" dirty="0"/>
              <a:t>Saygılı olarak tüm düşüncelerin özgürce yaşayabilmesini sağlamayı,</a:t>
            </a:r>
          </a:p>
          <a:p>
            <a:pPr lvl="0"/>
            <a:r>
              <a:rPr lang="tr-TR" sz="2400" dirty="0"/>
              <a:t>Özgürlüğü teşvik ederek yaratıcılığı desteklemeyi,</a:t>
            </a:r>
          </a:p>
          <a:p>
            <a:pPr lvl="0"/>
            <a:r>
              <a:rPr lang="tr-TR" sz="2400" dirty="0"/>
              <a:t>Empati yeteneğini geliştirerek ilk günkü heyecanı yaşatmayı,</a:t>
            </a:r>
          </a:p>
          <a:p>
            <a:pPr lvl="0"/>
            <a:r>
              <a:rPr lang="tr-TR" sz="2400" dirty="0"/>
              <a:t>Kaliteyi içselleştirerek verimliliği ve etkinliği artırmayı,</a:t>
            </a:r>
          </a:p>
          <a:p>
            <a:pPr lvl="0"/>
            <a:r>
              <a:rPr lang="tr-TR" sz="2400" dirty="0"/>
              <a:t>Kendine inanarak, mükemmeliyetçiliği hedeflemeyi,</a:t>
            </a:r>
          </a:p>
          <a:p>
            <a:pPr lvl="0"/>
            <a:r>
              <a:rPr lang="tr-TR" sz="2400" dirty="0"/>
              <a:t>Kendine hâkim olarak, aşırılıklardan kaçınmayı,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	temel </a:t>
            </a:r>
            <a:r>
              <a:rPr lang="tr-TR" sz="2400" dirty="0"/>
              <a:t>ilkeleri olarak benimsemiştir.</a:t>
            </a:r>
          </a:p>
          <a:p>
            <a:pPr algn="just"/>
            <a:endParaRPr lang="tr-TR" sz="2400" dirty="0">
              <a:latin typeface="+mj-lt"/>
            </a:endParaRP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4AF07349-8659-43B4-9391-51716E45A2D1}"/>
              </a:ext>
            </a:extLst>
          </p:cNvPr>
          <p:cNvSpPr/>
          <p:nvPr/>
        </p:nvSpPr>
        <p:spPr>
          <a:xfrm>
            <a:off x="762000" y="762000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tr-TR" sz="3600" b="1" dirty="0">
                <a:latin typeface="+mj-lt"/>
                <a:ea typeface="+mj-ea"/>
                <a:cs typeface="+mj-cs"/>
              </a:rPr>
              <a:t>Temel Değerler</a:t>
            </a:r>
          </a:p>
        </p:txBody>
      </p:sp>
    </p:spTree>
    <p:extLst>
      <p:ext uri="{BB962C8B-B14F-4D97-AF65-F5344CB8AC3E}">
        <p14:creationId xmlns:p14="http://schemas.microsoft.com/office/powerpoint/2010/main" val="182947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0533BC-4E2B-4FC2-89DB-E71D07EE5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200"/>
            <a:ext cx="8229600" cy="1143000"/>
          </a:xfrm>
        </p:spPr>
        <p:txBody>
          <a:bodyPr/>
          <a:lstStyle/>
          <a:p>
            <a:r>
              <a:rPr lang="tr-TR" sz="3600" b="1" dirty="0" smtClean="0"/>
              <a:t>Güçlü </a:t>
            </a:r>
            <a:r>
              <a:rPr lang="tr-TR" sz="3600" b="1" dirty="0"/>
              <a:t>Araştırma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F25AEF-F294-487C-9865-58A0BD258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/>
          <a:lstStyle/>
          <a:p>
            <a:pPr marL="0" indent="0" algn="just">
              <a:buNone/>
            </a:pPr>
            <a:r>
              <a:rPr lang="tr-TR" sz="2400" dirty="0" smtClean="0"/>
              <a:t>Yeni </a:t>
            </a:r>
            <a:r>
              <a:rPr lang="tr-TR" sz="2400" dirty="0"/>
              <a:t>tip toplum ve endüstrinin gereksinimlerini karşılayan, öğrencinin ve eğiticinin hayat boyu ve yeni tip öğrenmesini destekleyen, bölgesel ve ulusal ihtiyaçlara çeviklikle cevap veren ve bilime katkı sağlayan, </a:t>
            </a:r>
            <a:r>
              <a:rPr lang="tr-TR" sz="2400" dirty="0">
                <a:solidFill>
                  <a:srgbClr val="FF0000"/>
                </a:solidFill>
              </a:rPr>
              <a:t>toplum ve yenilikçilik odaklı bilimsel araştırma ve yayın faaliyetlerinin niceliğini ve niteliğini geliştirmek</a:t>
            </a:r>
            <a:r>
              <a:rPr lang="tr-TR" sz="2400" dirty="0" smtClean="0">
                <a:solidFill>
                  <a:srgbClr val="FF0000"/>
                </a:solidFill>
              </a:rPr>
              <a:t>.</a:t>
            </a:r>
          </a:p>
          <a:p>
            <a:pPr lvl="1" algn="just"/>
            <a:r>
              <a:rPr lang="tr-TR" sz="1600" b="1" dirty="0" smtClean="0"/>
              <a:t>Hedef 1:</a:t>
            </a:r>
            <a:r>
              <a:rPr lang="tr-TR" sz="1600" dirty="0" smtClean="0"/>
              <a:t> </a:t>
            </a:r>
            <a:r>
              <a:rPr lang="tr-TR" sz="1600" dirty="0"/>
              <a:t>Toplumsal katma değeri yüksek, uluslararası standartlarda araştırma, girişimcilik, toplum ve kültür temalı </a:t>
            </a:r>
            <a:r>
              <a:rPr lang="tr-TR" sz="1600" dirty="0">
                <a:solidFill>
                  <a:srgbClr val="FF0000"/>
                </a:solidFill>
              </a:rPr>
              <a:t>projelerin sayısını </a:t>
            </a:r>
            <a:r>
              <a:rPr lang="tr-TR" sz="1600" dirty="0" smtClean="0">
                <a:solidFill>
                  <a:srgbClr val="FF0000"/>
                </a:solidFill>
              </a:rPr>
              <a:t>artırmak.</a:t>
            </a:r>
          </a:p>
          <a:p>
            <a:pPr lvl="1" algn="just"/>
            <a:r>
              <a:rPr lang="tr-TR" sz="1600" b="1" dirty="0"/>
              <a:t>Hedef 2: </a:t>
            </a:r>
            <a:r>
              <a:rPr lang="tr-TR" sz="1600" dirty="0"/>
              <a:t>Uluslararası indekslerde taranan dergilerde yayımlanan yerel, bölgesel ve ulusal ihtiyaçlara cevap vermeyi önceleyen </a:t>
            </a:r>
            <a:r>
              <a:rPr lang="tr-TR" sz="1600" dirty="0">
                <a:solidFill>
                  <a:srgbClr val="FF0000"/>
                </a:solidFill>
              </a:rPr>
              <a:t>bilimsel yayın ve atıf sayısını artırmak ve bilimsel yayınların niteliğini geliştirmek</a:t>
            </a:r>
            <a:r>
              <a:rPr lang="tr-TR" sz="1600" dirty="0" smtClean="0">
                <a:solidFill>
                  <a:srgbClr val="FF0000"/>
                </a:solidFill>
              </a:rPr>
              <a:t>.</a:t>
            </a:r>
          </a:p>
          <a:p>
            <a:pPr lvl="1" algn="just"/>
            <a:r>
              <a:rPr lang="tr-TR" sz="1600" b="1" dirty="0"/>
              <a:t>Hedef 3:</a:t>
            </a:r>
            <a:r>
              <a:rPr lang="tr-TR" sz="1600" dirty="0"/>
              <a:t> Çevik proje ve yenilikçilik yönetimine imkân sağlayacak, dünyanın değişen dinamiklerini dikkate alan, öğrenci ve eğiticinin hayat boyu öğrenmesine katkı veren araştırmalara ev sahipliği yapmak için </a:t>
            </a:r>
            <a:r>
              <a:rPr lang="tr-TR" sz="1600" dirty="0">
                <a:solidFill>
                  <a:srgbClr val="FF0000"/>
                </a:solidFill>
              </a:rPr>
              <a:t>fiziki ve teknolojik altyapı yatırımları gerçekleştirmek ve araştırmaya ilişkin faaliyetlerin sürdürülebilirliğini sağlamak.</a:t>
            </a:r>
          </a:p>
          <a:p>
            <a:pPr lvl="1" algn="just"/>
            <a:r>
              <a:rPr lang="tr-TR" sz="1600" b="1" dirty="0"/>
              <a:t>Hedef 4:</a:t>
            </a:r>
            <a:r>
              <a:rPr lang="tr-TR" sz="1600" dirty="0"/>
              <a:t> Bölgesel kalkınmayı önceleyen, araştırma uçurumunun teknoloji platformları, odak/öncelikli alanlar ve yenilik ekosistemi ile kapatılmasını destekleyen </a:t>
            </a:r>
            <a:r>
              <a:rPr lang="tr-TR" sz="1600" dirty="0">
                <a:solidFill>
                  <a:srgbClr val="FF0000"/>
                </a:solidFill>
              </a:rPr>
              <a:t>günün ihtiyaçlarına dinamik çözümler üretilmesine imkân tanıyan </a:t>
            </a:r>
            <a:r>
              <a:rPr lang="tr-TR" sz="1600" dirty="0" err="1">
                <a:solidFill>
                  <a:srgbClr val="FF0000"/>
                </a:solidFill>
              </a:rPr>
              <a:t>inovatif</a:t>
            </a:r>
            <a:r>
              <a:rPr lang="tr-TR" sz="1600" dirty="0">
                <a:solidFill>
                  <a:srgbClr val="FF0000"/>
                </a:solidFill>
              </a:rPr>
              <a:t> çalışmalar yapmak</a:t>
            </a:r>
            <a:r>
              <a:rPr lang="tr-TR" sz="1600" dirty="0" smtClean="0">
                <a:solidFill>
                  <a:srgbClr val="FF0000"/>
                </a:solidFill>
              </a:rPr>
              <a:t>.</a:t>
            </a:r>
          </a:p>
          <a:p>
            <a:pPr lvl="1" algn="just"/>
            <a:r>
              <a:rPr lang="tr-TR" sz="1600" b="1" dirty="0"/>
              <a:t>Hedef 5: </a:t>
            </a:r>
            <a:r>
              <a:rPr lang="tr-TR" sz="1600" dirty="0"/>
              <a:t>Öncelikle yerel ve bölgesel, sonrasında ise ulusal ve küresel ihtiyaçları karşılayacak şekilde</a:t>
            </a:r>
            <a:r>
              <a:rPr lang="tr-TR" sz="1600" dirty="0">
                <a:solidFill>
                  <a:srgbClr val="FF0000"/>
                </a:solidFill>
              </a:rPr>
              <a:t>; Isparta’nın ilaç, sağlık, iyi yaşam, doğal ürün ve kozmetik sektörlerinde öncü projelerin hazırlandığı bir konuma gelmesini sağlamak.</a:t>
            </a:r>
          </a:p>
          <a:p>
            <a:pPr lvl="1" algn="just"/>
            <a:endParaRPr lang="tr-TR" sz="1600" dirty="0" smtClean="0"/>
          </a:p>
          <a:p>
            <a:pPr lvl="1" algn="just"/>
            <a:endParaRPr lang="tr-TR" sz="1600" dirty="0"/>
          </a:p>
          <a:p>
            <a:pPr lvl="1" algn="just"/>
            <a:endParaRPr lang="tr-TR" sz="1800" dirty="0"/>
          </a:p>
          <a:p>
            <a:pPr lvl="1" algn="just"/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98049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0533BC-4E2B-4FC2-89DB-E71D07EE5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tr-TR" sz="3600" b="1" dirty="0" smtClean="0"/>
              <a:t>Nitelikli </a:t>
            </a:r>
            <a:r>
              <a:rPr lang="tr-TR" sz="3600" b="1" dirty="0"/>
              <a:t>Eğitim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F25AEF-F294-487C-9865-58A0BD258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181600"/>
          </a:xfrm>
        </p:spPr>
        <p:txBody>
          <a:bodyPr/>
          <a:lstStyle/>
          <a:p>
            <a:pPr marL="0" indent="0" algn="just">
              <a:buNone/>
            </a:pPr>
            <a:r>
              <a:rPr lang="tr-TR" sz="2400" dirty="0"/>
              <a:t>Tüm taraflar için öğrenme odaklı; eğitimde dijital dönüşüm ve entegrasyonu dinamik bir şekilde izleyerek </a:t>
            </a:r>
            <a:r>
              <a:rPr lang="tr-TR" sz="2400" dirty="0">
                <a:solidFill>
                  <a:srgbClr val="FF0000"/>
                </a:solidFill>
              </a:rPr>
              <a:t>eğitim ve öğretim kalitesini artırmak</a:t>
            </a:r>
            <a:r>
              <a:rPr lang="tr-TR" sz="2000" dirty="0" smtClean="0">
                <a:solidFill>
                  <a:srgbClr val="FF0000"/>
                </a:solidFill>
              </a:rPr>
              <a:t>.</a:t>
            </a:r>
          </a:p>
          <a:p>
            <a:pPr lvl="1" algn="just"/>
            <a:r>
              <a:rPr lang="tr-TR" sz="1600" b="1" dirty="0"/>
              <a:t>Hedef 1</a:t>
            </a:r>
            <a:r>
              <a:rPr lang="tr-TR" sz="1600" b="1" dirty="0" smtClean="0"/>
              <a:t>: </a:t>
            </a:r>
            <a:r>
              <a:rPr lang="tr-TR" sz="1600" dirty="0" smtClean="0"/>
              <a:t>Endüstri </a:t>
            </a:r>
            <a:r>
              <a:rPr lang="tr-TR" sz="1600" dirty="0"/>
              <a:t>4.0 ile dinamizmi sürekli artan bir yapıya sahip olan öğrenme standartlarını karşılayarak, eğitim ve öğretimde yeni metotların uygulanmasına olanak verecek, </a:t>
            </a:r>
            <a:r>
              <a:rPr lang="tr-TR" sz="1600" dirty="0">
                <a:solidFill>
                  <a:srgbClr val="FF0000"/>
                </a:solidFill>
              </a:rPr>
              <a:t>dijital öğretmeye ve öğrenmeye imkân sağlayacak, verimliliği, sürdürülebilirliği ve kaliteyi artıracak faaliyetler </a:t>
            </a:r>
            <a:r>
              <a:rPr lang="tr-TR" sz="1600" dirty="0" smtClean="0">
                <a:solidFill>
                  <a:srgbClr val="FF0000"/>
                </a:solidFill>
              </a:rPr>
              <a:t>gerçekleştirmek.</a:t>
            </a:r>
          </a:p>
          <a:p>
            <a:pPr lvl="1" algn="just"/>
            <a:r>
              <a:rPr lang="tr-TR" sz="1600" b="1" dirty="0" smtClean="0"/>
              <a:t>Hedef 2: </a:t>
            </a:r>
            <a:r>
              <a:rPr lang="tr-TR" sz="1600" dirty="0"/>
              <a:t>Öğrencilerin sosyal ve kültürel yeterlilikleri ile </a:t>
            </a:r>
            <a:r>
              <a:rPr lang="tr-TR" sz="1600" dirty="0">
                <a:solidFill>
                  <a:srgbClr val="FF0000"/>
                </a:solidFill>
              </a:rPr>
              <a:t>Üniversitenin uluslararası tanınırlığını artıracak uygulamalar gerçekleştirerek bu uygulamalardan yararlanan öğrenci sayısını </a:t>
            </a:r>
            <a:r>
              <a:rPr lang="tr-TR" sz="1600" dirty="0" smtClean="0">
                <a:solidFill>
                  <a:srgbClr val="FF0000"/>
                </a:solidFill>
              </a:rPr>
              <a:t>artırmak.</a:t>
            </a:r>
          </a:p>
          <a:p>
            <a:pPr lvl="1" algn="just"/>
            <a:r>
              <a:rPr lang="tr-TR" sz="1600" b="1" dirty="0" smtClean="0"/>
              <a:t>Hedef 3:</a:t>
            </a:r>
            <a:r>
              <a:rPr lang="tr-TR" sz="1600" dirty="0" smtClean="0"/>
              <a:t> </a:t>
            </a:r>
            <a:r>
              <a:rPr lang="tr-TR" sz="1600" dirty="0"/>
              <a:t>Türkiye Yükseköğretim Yeterlilikler Çerçevesinde belirlenen yetkinlikleri verimli bir şekilde kazandırmayı hedefleyen programlarımızın kalitesini yükseltmek, öğrencilerimiz ve eğitimcilerimizin yeterliliklerini artırmak amacıyla </a:t>
            </a:r>
            <a:r>
              <a:rPr lang="tr-TR" sz="1600" dirty="0">
                <a:solidFill>
                  <a:srgbClr val="FF0000"/>
                </a:solidFill>
              </a:rPr>
              <a:t>akredite olan program sayısını </a:t>
            </a:r>
            <a:r>
              <a:rPr lang="tr-TR" sz="1600" dirty="0" smtClean="0">
                <a:solidFill>
                  <a:srgbClr val="FF0000"/>
                </a:solidFill>
              </a:rPr>
              <a:t>artırmak.</a:t>
            </a:r>
          </a:p>
          <a:p>
            <a:pPr lvl="1" algn="just"/>
            <a:r>
              <a:rPr lang="tr-TR" sz="1600" b="1" dirty="0" smtClean="0"/>
              <a:t>Hedef 4: </a:t>
            </a:r>
            <a:r>
              <a:rPr lang="tr-TR" sz="1600" dirty="0">
                <a:solidFill>
                  <a:srgbClr val="FF0000"/>
                </a:solidFill>
              </a:rPr>
              <a:t>Eğitimde kaliteyi artırmaya yönelik olarak kurumsal kapasiteyi güçlendirmek</a:t>
            </a:r>
            <a:r>
              <a:rPr lang="tr-TR" sz="1600" dirty="0"/>
              <a:t> ve eğitim-öğretim faaliyetlerinin sürdürülebilirliğini </a:t>
            </a:r>
            <a:r>
              <a:rPr lang="tr-TR" sz="1600" dirty="0" smtClean="0"/>
              <a:t>sağlamak.</a:t>
            </a:r>
          </a:p>
          <a:p>
            <a:pPr lvl="1" algn="just"/>
            <a:r>
              <a:rPr lang="tr-TR" sz="1600" b="1" dirty="0" smtClean="0"/>
              <a:t>Hedef 5: </a:t>
            </a:r>
            <a:r>
              <a:rPr lang="tr-TR" sz="1600" dirty="0"/>
              <a:t>Dijital dönüşüm ve entegrasyon sürecinde ortaya çıkabilecek bilişim güvenlik açıklarının önlenmesine yönelik farkındalık oluşturmak ve </a:t>
            </a:r>
            <a:r>
              <a:rPr lang="tr-TR" sz="1600" dirty="0">
                <a:solidFill>
                  <a:srgbClr val="FF0000"/>
                </a:solidFill>
              </a:rPr>
              <a:t>dijital platform güvenliğini </a:t>
            </a:r>
            <a:r>
              <a:rPr lang="tr-TR" sz="1600" dirty="0" smtClean="0">
                <a:solidFill>
                  <a:srgbClr val="FF0000"/>
                </a:solidFill>
              </a:rPr>
              <a:t>sağlamak.</a:t>
            </a:r>
          </a:p>
          <a:p>
            <a:pPr lvl="1" algn="just"/>
            <a:endParaRPr lang="tr-TR" sz="1600" dirty="0" smtClean="0"/>
          </a:p>
        </p:txBody>
      </p:sp>
    </p:spTree>
    <p:extLst>
      <p:ext uri="{BB962C8B-B14F-4D97-AF65-F5344CB8AC3E}">
        <p14:creationId xmlns:p14="http://schemas.microsoft.com/office/powerpoint/2010/main" val="211949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0533BC-4E2B-4FC2-89DB-E71D07EE5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tr-TR" sz="3600" b="1" dirty="0" smtClean="0"/>
              <a:t>Güçlü </a:t>
            </a:r>
            <a:r>
              <a:rPr lang="tr-TR" sz="3600" b="1" dirty="0"/>
              <a:t>ve Sürdürülebilir Toplumsal Katkı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F25AEF-F294-487C-9865-58A0BD258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81600"/>
          </a:xfrm>
        </p:spPr>
        <p:txBody>
          <a:bodyPr/>
          <a:lstStyle/>
          <a:p>
            <a:pPr marL="174625" lvl="1" indent="0" algn="just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Bölgenin sağlık, spor, sosyal, kültürel, eğitim ve çevre alanında gelişimine katkı sağlayacak ekosistemi oluşturmak, </a:t>
            </a:r>
            <a:r>
              <a:rPr lang="tr-TR" sz="2400" dirty="0" smtClean="0"/>
              <a:t>dezavantajlı gruplara yönelik hizmetleri artırmak ve bu alanlarda ortak sosyal sorumluluk projeleri yürütmek.</a:t>
            </a:r>
          </a:p>
          <a:p>
            <a:pPr lvl="1" algn="just"/>
            <a:r>
              <a:rPr lang="tr-TR" sz="1600" b="1" dirty="0" smtClean="0"/>
              <a:t>Hedef 1: </a:t>
            </a:r>
            <a:r>
              <a:rPr lang="tr-TR" sz="1600" dirty="0" smtClean="0"/>
              <a:t>Sunulan </a:t>
            </a:r>
            <a:r>
              <a:rPr lang="tr-TR" sz="1600" dirty="0"/>
              <a:t>sağlık hizmeti kalitesini ve dezavantajlı gruplara yönelik sunulan </a:t>
            </a:r>
            <a:r>
              <a:rPr lang="tr-TR" sz="1600" dirty="0">
                <a:solidFill>
                  <a:srgbClr val="FF0000"/>
                </a:solidFill>
              </a:rPr>
              <a:t>sağlık hizmeti kapasitesini, teknolojisini ve eğitimini artırmak</a:t>
            </a:r>
            <a:r>
              <a:rPr lang="tr-TR" sz="1600" dirty="0" smtClean="0">
                <a:solidFill>
                  <a:srgbClr val="FF0000"/>
                </a:solidFill>
              </a:rPr>
              <a:t>.</a:t>
            </a:r>
          </a:p>
          <a:p>
            <a:pPr lvl="1" algn="just"/>
            <a:r>
              <a:rPr lang="tr-TR" sz="1600" b="1" dirty="0" smtClean="0"/>
              <a:t>Hedef 2: </a:t>
            </a:r>
            <a:r>
              <a:rPr lang="tr-TR" sz="1600" dirty="0">
                <a:solidFill>
                  <a:srgbClr val="FF0000"/>
                </a:solidFill>
              </a:rPr>
              <a:t>Yerel kültürel mirasın tespit edilmesini, </a:t>
            </a:r>
            <a:r>
              <a:rPr lang="tr-TR" sz="1600" dirty="0"/>
              <a:t>bölgesel hafızanın kayıt altına alınmasını, toplanan verilerin dijital ortama aktarılmasını ve toplumla paylaşılmasını sağlamak.</a:t>
            </a:r>
            <a:endParaRPr lang="tr-TR" sz="1600" dirty="0" smtClean="0"/>
          </a:p>
          <a:p>
            <a:pPr lvl="1" algn="just"/>
            <a:r>
              <a:rPr lang="tr-TR" sz="1600" b="1" dirty="0" smtClean="0"/>
              <a:t>Hedef 3:</a:t>
            </a:r>
            <a:r>
              <a:rPr lang="tr-TR" sz="1600" dirty="0"/>
              <a:t> </a:t>
            </a:r>
            <a:r>
              <a:rPr lang="tr-TR" sz="1600" dirty="0">
                <a:solidFill>
                  <a:srgbClr val="FF0000"/>
                </a:solidFill>
              </a:rPr>
              <a:t>Mezunlarla iletişimi güçlendirmek.</a:t>
            </a:r>
            <a:endParaRPr lang="tr-TR" sz="1600" dirty="0" smtClean="0">
              <a:solidFill>
                <a:srgbClr val="FF0000"/>
              </a:solidFill>
            </a:endParaRPr>
          </a:p>
          <a:p>
            <a:pPr lvl="1" algn="just"/>
            <a:r>
              <a:rPr lang="tr-TR" sz="1600" b="1" dirty="0" smtClean="0"/>
              <a:t>Hedef 4: </a:t>
            </a:r>
            <a:r>
              <a:rPr lang="tr-TR" sz="1600" dirty="0"/>
              <a:t>Toplumsal ve </a:t>
            </a:r>
            <a:r>
              <a:rPr lang="tr-TR" sz="1600" dirty="0">
                <a:solidFill>
                  <a:srgbClr val="FF0000"/>
                </a:solidFill>
              </a:rPr>
              <a:t>bölgesel öğrenme perspektifi kapsamında verilen eğitim sayısını artırmak</a:t>
            </a:r>
            <a:r>
              <a:rPr lang="tr-TR" sz="1600" dirty="0"/>
              <a:t> ve bu eğitimleri dijitalleştirmek.</a:t>
            </a:r>
            <a:endParaRPr lang="tr-TR" sz="1600" dirty="0" smtClean="0"/>
          </a:p>
          <a:p>
            <a:pPr lvl="1" algn="just"/>
            <a:r>
              <a:rPr lang="tr-TR" sz="1600" b="1" dirty="0" smtClean="0"/>
              <a:t>Hedef 5: </a:t>
            </a:r>
            <a:r>
              <a:rPr lang="tr-TR" sz="1600" dirty="0">
                <a:solidFill>
                  <a:srgbClr val="FF0000"/>
                </a:solidFill>
              </a:rPr>
              <a:t>Bölgenin eğitim, sosyal, kültür, çevre, sağlık ve spor alanlarında gelişimine katkı sağlayacak alt yapıyı güçlendirerek </a:t>
            </a:r>
            <a:r>
              <a:rPr lang="tr-TR" sz="1600" dirty="0"/>
              <a:t>sürekliliğini sağlamak ve bölgede sporun yaygınlaşmasını ve sürdürülebilir çevre ekosisteminin oluşmasını destekleyecek faaliyetleri artırmak.</a:t>
            </a:r>
            <a:endParaRPr lang="tr-TR" sz="1600" dirty="0" smtClean="0"/>
          </a:p>
          <a:p>
            <a:pPr lvl="1" algn="just"/>
            <a:endParaRPr lang="tr-TR" sz="1600" dirty="0" smtClean="0"/>
          </a:p>
        </p:txBody>
      </p:sp>
    </p:spTree>
    <p:extLst>
      <p:ext uri="{BB962C8B-B14F-4D97-AF65-F5344CB8AC3E}">
        <p14:creationId xmlns:p14="http://schemas.microsoft.com/office/powerpoint/2010/main" val="359632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9862636C4E30114BB3111E7B78F9262D" ma:contentTypeVersion="0" ma:contentTypeDescription="Yeni belge oluşturun." ma:contentTypeScope="" ma:versionID="f9aa51cd4bdf875753c5844fae163c7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130b666bd34682a7084238f75934cc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0FF615-8CB3-493D-A3DF-4A3AADDD92C7}"/>
</file>

<file path=customXml/itemProps2.xml><?xml version="1.0" encoding="utf-8"?>
<ds:datastoreItem xmlns:ds="http://schemas.openxmlformats.org/officeDocument/2006/customXml" ds:itemID="{78508B48-F963-491D-ADF1-BFE6E771FDCF}"/>
</file>

<file path=customXml/itemProps3.xml><?xml version="1.0" encoding="utf-8"?>
<ds:datastoreItem xmlns:ds="http://schemas.openxmlformats.org/officeDocument/2006/customXml" ds:itemID="{D5F0287D-E0BC-4F32-8F38-B55C1AC0DCE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21461</TotalTime>
  <Words>901</Words>
  <Application>Microsoft Office PowerPoint</Application>
  <PresentationFormat>Ekran Gösterisi (4:3)</PresentationFormat>
  <Paragraphs>81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Myriad Pro</vt:lpstr>
      <vt:lpstr>Times New Roman</vt:lpstr>
      <vt:lpstr>Wingdings</vt:lpstr>
      <vt:lpstr>1_Tema1</vt:lpstr>
      <vt:lpstr>PowerPoint Sunusu</vt:lpstr>
      <vt:lpstr>Üniversiteler İçin Stratejik Planlama</vt:lpstr>
      <vt:lpstr>Stratejik Planlama Rehberi</vt:lpstr>
      <vt:lpstr>Üniversitelerin Anayasal Fonksiyonu</vt:lpstr>
      <vt:lpstr>Misyon ve Vizyon</vt:lpstr>
      <vt:lpstr>PowerPoint Sunusu</vt:lpstr>
      <vt:lpstr>Güçlü Araştırma</vt:lpstr>
      <vt:lpstr>Nitelikli Eğitim</vt:lpstr>
      <vt:lpstr>Güçlü ve Sürdürülebilir Toplumsal Katkı</vt:lpstr>
    </vt:vector>
  </TitlesOfParts>
  <Company>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sdu</dc:creator>
  <cp:lastModifiedBy>Mehmet Turşucu</cp:lastModifiedBy>
  <cp:revision>1069</cp:revision>
  <cp:lastPrinted>2017-10-18T19:28:28Z</cp:lastPrinted>
  <dcterms:created xsi:type="dcterms:W3CDTF">2009-03-19T22:17:51Z</dcterms:created>
  <dcterms:modified xsi:type="dcterms:W3CDTF">2020-09-22T09:11:50Z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0x0101009862636C4E30114BB3111E7B78F9262D</vt:lpwstr>
  </property>
</Properties>
</file>