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37" r:id="rId3"/>
    <p:sldId id="422" r:id="rId4"/>
    <p:sldId id="438" r:id="rId5"/>
    <p:sldId id="439" r:id="rId6"/>
    <p:sldId id="440" r:id="rId7"/>
    <p:sldId id="441" r:id="rId8"/>
    <p:sldId id="442" r:id="rId9"/>
    <p:sldId id="443" r:id="rId10"/>
    <p:sldId id="444" r:id="rId11"/>
    <p:sldId id="446" r:id="rId12"/>
    <p:sldId id="447" r:id="rId13"/>
    <p:sldId id="449" r:id="rId14"/>
    <p:sldId id="448" r:id="rId15"/>
    <p:sldId id="445" r:id="rId16"/>
    <p:sldId id="431" r:id="rId17"/>
    <p:sldId id="432" r:id="rId18"/>
    <p:sldId id="450" r:id="rId19"/>
    <p:sldId id="456" r:id="rId20"/>
    <p:sldId id="451" r:id="rId21"/>
    <p:sldId id="452" r:id="rId22"/>
    <p:sldId id="453" r:id="rId23"/>
    <p:sldId id="454" r:id="rId24"/>
    <p:sldId id="455" r:id="rId25"/>
  </p:sldIdLst>
  <p:sldSz cx="9144000" cy="6858000" type="screen4x3"/>
  <p:notesSz cx="7099300" cy="10234613"/>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a:srgbClr val="FF0000"/>
    <a:srgbClr val="FF9900"/>
    <a:srgbClr val="CCFFFF"/>
    <a:srgbClr val="6699FF"/>
    <a:srgbClr val="A50021"/>
    <a:srgbClr val="FFFF00"/>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19" autoAdjust="0"/>
    <p:restoredTop sz="95268" autoAdjust="0"/>
  </p:normalViewPr>
  <p:slideViewPr>
    <p:cSldViewPr>
      <p:cViewPr varScale="1">
        <p:scale>
          <a:sx n="82" d="100"/>
          <a:sy n="82" d="100"/>
        </p:scale>
        <p:origin x="143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E387BF51-65BB-4137-9D78-9F0673A6D547}"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1674C182-575E-47AD-B997-12B56A8CEA66}"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AF194352-72E9-418D-B325-FB2085F5CD49}"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43DBAD38-4EBB-43B9-85FE-8727112F2E85}"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733C6984-1FBB-4D52-8F2E-CF6499ACD6F9}"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F095FD0E-98FA-4DF9-81D2-DF179617824F}"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3266773E-BCA0-402B-BCBF-79831C0AC38E}"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D37720D5-C6AD-4700-B6FF-DA0086A383F3}"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8A59CC93-C9E2-422C-800C-067F1B41F708}"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125B1599-5D3E-426E-BE5A-9E3C73CC52A1}"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15100" y="609600"/>
            <a:ext cx="1943100" cy="5486400"/>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685800" y="609600"/>
            <a:ext cx="5676900" cy="54864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87C410A5-67C3-4EB6-87A8-29C843CA41D6}" type="slidenum">
              <a:rPr lang="tr-TR"/>
              <a:pPr>
                <a:defRP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685800" y="609600"/>
            <a:ext cx="7772400" cy="54864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2 Veri Yer Tutucusu"/>
          <p:cNvSpPr>
            <a:spLocks noGrp="1"/>
          </p:cNvSpPr>
          <p:nvPr>
            <p:ph type="dt" sz="half" idx="10"/>
          </p:nvPr>
        </p:nvSpPr>
        <p:spPr>
          <a:xfrm>
            <a:off x="685800" y="6248400"/>
            <a:ext cx="1905000" cy="457200"/>
          </a:xfrm>
        </p:spPr>
        <p:txBody>
          <a:bodyPr/>
          <a:lstStyle>
            <a:lvl1pPr>
              <a:defRPr/>
            </a:lvl1pPr>
          </a:lstStyle>
          <a:p>
            <a:pPr>
              <a:defRPr/>
            </a:pPr>
            <a:endParaRPr lang="tr-TR"/>
          </a:p>
        </p:txBody>
      </p:sp>
      <p:sp>
        <p:nvSpPr>
          <p:cNvPr id="4" name="3 Altbilgi Yer Tutucusu"/>
          <p:cNvSpPr>
            <a:spLocks noGrp="1"/>
          </p:cNvSpPr>
          <p:nvPr>
            <p:ph type="ftr" sz="quarter" idx="11"/>
          </p:nvPr>
        </p:nvSpPr>
        <p:spPr>
          <a:xfrm>
            <a:off x="3124200" y="6248400"/>
            <a:ext cx="2895600" cy="457200"/>
          </a:xfrm>
        </p:spPr>
        <p:txBody>
          <a:bodyPr/>
          <a:lstStyle>
            <a:lvl1pPr>
              <a:defRPr/>
            </a:lvl1pPr>
          </a:lstStyle>
          <a:p>
            <a:pPr>
              <a:defRPr/>
            </a:pPr>
            <a:endParaRPr lang="tr-TR"/>
          </a:p>
        </p:txBody>
      </p:sp>
      <p:sp>
        <p:nvSpPr>
          <p:cNvPr id="5" name="4 Slayt Numarası Yer Tutucusu"/>
          <p:cNvSpPr>
            <a:spLocks noGrp="1"/>
          </p:cNvSpPr>
          <p:nvPr>
            <p:ph type="sldNum" sz="quarter" idx="12"/>
          </p:nvPr>
        </p:nvSpPr>
        <p:spPr>
          <a:xfrm>
            <a:off x="6553200" y="6248400"/>
            <a:ext cx="1905000" cy="457200"/>
          </a:xfrm>
        </p:spPr>
        <p:txBody>
          <a:bodyPr/>
          <a:lstStyle>
            <a:lvl1pPr>
              <a:defRPr/>
            </a:lvl1pPr>
          </a:lstStyle>
          <a:p>
            <a:pPr>
              <a:defRPr/>
            </a:pPr>
            <a:fld id="{7FFB762E-E2DB-410A-A125-F91D041A91D6}"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tr-T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tr-T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22F3F93C-E6DB-4FA1-A206-DA7192281E09}"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muhendislik.sdu.edu.tr/bilmuh"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2051" name="Picture 3" descr="sdu_logo"/>
          <p:cNvPicPr>
            <a:picLocks noChangeAspect="1" noChangeArrowheads="1"/>
          </p:cNvPicPr>
          <p:nvPr/>
        </p:nvPicPr>
        <p:blipFill>
          <a:blip r:embed="rId3" cstate="print"/>
          <a:srcRect/>
          <a:stretch>
            <a:fillRect/>
          </a:stretch>
        </p:blipFill>
        <p:spPr bwMode="auto">
          <a:xfrm>
            <a:off x="3744689" y="1265380"/>
            <a:ext cx="1798638" cy="1751012"/>
          </a:xfrm>
          <a:prstGeom prst="rect">
            <a:avLst/>
          </a:prstGeom>
          <a:noFill/>
          <a:ln w="9525">
            <a:noFill/>
            <a:miter lim="800000"/>
            <a:headEnd/>
            <a:tailEnd/>
          </a:ln>
        </p:spPr>
      </p:pic>
      <p:sp>
        <p:nvSpPr>
          <p:cNvPr id="2052" name="Rectangle 4"/>
          <p:cNvSpPr>
            <a:spLocks noChangeArrowheads="1"/>
          </p:cNvSpPr>
          <p:nvPr/>
        </p:nvSpPr>
        <p:spPr bwMode="auto">
          <a:xfrm>
            <a:off x="1620614" y="2992984"/>
            <a:ext cx="6046787" cy="1296988"/>
          </a:xfrm>
          <a:prstGeom prst="rect">
            <a:avLst/>
          </a:prstGeom>
          <a:noFill/>
          <a:ln w="9525">
            <a:noFill/>
            <a:miter lim="800000"/>
            <a:headEnd/>
            <a:tailEnd/>
          </a:ln>
        </p:spPr>
        <p:txBody>
          <a:bodyPr anchor="ctr"/>
          <a:lstStyle/>
          <a:p>
            <a:pPr algn="ctr"/>
            <a:r>
              <a:rPr lang="tr-TR" sz="4000" b="1" dirty="0">
                <a:solidFill>
                  <a:schemeClr val="tx2"/>
                </a:solidFill>
              </a:rPr>
              <a:t>SÜLEYMAN DEMİREL ÜNİVERSİTESİ</a:t>
            </a:r>
          </a:p>
        </p:txBody>
      </p:sp>
      <p:sp>
        <p:nvSpPr>
          <p:cNvPr id="2053" name="Text Box 5"/>
          <p:cNvSpPr txBox="1">
            <a:spLocks noChangeArrowheads="1"/>
          </p:cNvSpPr>
          <p:nvPr/>
        </p:nvSpPr>
        <p:spPr bwMode="auto">
          <a:xfrm>
            <a:off x="683568" y="4393726"/>
            <a:ext cx="8208912" cy="1169551"/>
          </a:xfrm>
          <a:prstGeom prst="rect">
            <a:avLst/>
          </a:prstGeom>
          <a:noFill/>
          <a:ln w="9525">
            <a:noFill/>
            <a:miter lim="800000"/>
            <a:headEnd/>
            <a:tailEnd/>
          </a:ln>
        </p:spPr>
        <p:txBody>
          <a:bodyPr wrap="square">
            <a:spAutoFit/>
          </a:bodyPr>
          <a:lstStyle/>
          <a:p>
            <a:pPr algn="ctr">
              <a:spcBef>
                <a:spcPct val="50000"/>
              </a:spcBef>
            </a:pPr>
            <a:r>
              <a:rPr lang="tr-TR" sz="2800" b="1" dirty="0"/>
              <a:t>BİLGİSAYAR MÜHENDİSLİĞİ BÖLÜMÜ</a:t>
            </a:r>
          </a:p>
          <a:p>
            <a:pPr algn="ctr">
              <a:spcBef>
                <a:spcPct val="50000"/>
              </a:spcBef>
            </a:pPr>
            <a:r>
              <a:rPr lang="tr-TR" sz="2800" b="1" dirty="0"/>
              <a:t>ÖĞRENCİLER İÇİN ORYANTASYON SUNUSU</a:t>
            </a:r>
          </a:p>
        </p:txBody>
      </p:sp>
      <p:sp>
        <p:nvSpPr>
          <p:cNvPr id="2054" name="Text Box 6"/>
          <p:cNvSpPr txBox="1">
            <a:spLocks noChangeArrowheads="1"/>
          </p:cNvSpPr>
          <p:nvPr/>
        </p:nvSpPr>
        <p:spPr bwMode="auto">
          <a:xfrm>
            <a:off x="4243897" y="6029950"/>
            <a:ext cx="800219" cy="461665"/>
          </a:xfrm>
          <a:prstGeom prst="rect">
            <a:avLst/>
          </a:prstGeom>
          <a:noFill/>
          <a:ln w="9525">
            <a:noFill/>
            <a:miter lim="800000"/>
            <a:headEnd/>
            <a:tailEnd/>
          </a:ln>
        </p:spPr>
        <p:txBody>
          <a:bodyPr wrap="none">
            <a:spAutoFit/>
          </a:bodyPr>
          <a:lstStyle/>
          <a:p>
            <a:r>
              <a:rPr lang="tr-TR"/>
              <a:t>2026</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57699" name="Rectangle 3"/>
          <p:cNvSpPr>
            <a:spLocks noChangeArrowheads="1"/>
          </p:cNvSpPr>
          <p:nvPr/>
        </p:nvSpPr>
        <p:spPr bwMode="auto">
          <a:xfrm>
            <a:off x="539750" y="3410504"/>
            <a:ext cx="8604250" cy="646331"/>
          </a:xfrm>
          <a:prstGeom prst="rect">
            <a:avLst/>
          </a:prstGeom>
          <a:gradFill rotWithShape="1">
            <a:gsLst>
              <a:gs pos="0">
                <a:srgbClr val="FF3300"/>
              </a:gs>
              <a:gs pos="50000">
                <a:schemeClr val="bg1"/>
              </a:gs>
              <a:gs pos="100000">
                <a:srgbClr val="FF3300"/>
              </a:gs>
            </a:gsLst>
            <a:lin ang="5400000" scaled="1"/>
          </a:gradFill>
          <a:ln w="9525">
            <a:solidFill>
              <a:schemeClr val="tx1"/>
            </a:solidFill>
            <a:miter lim="800000"/>
            <a:headEnd/>
            <a:tailEnd/>
          </a:ln>
          <a:effectLst/>
        </p:spPr>
        <p:txBody>
          <a:bodyPr>
            <a:spAutoFit/>
          </a:bodyPr>
          <a:lstStyle/>
          <a:p>
            <a:pPr algn="ctr">
              <a:defRPr/>
            </a:pPr>
            <a:r>
              <a:rPr lang="tr-TR" sz="3600" b="1" dirty="0"/>
              <a:t>BÖLÜM MÜFREDATI</a:t>
            </a:r>
          </a:p>
        </p:txBody>
      </p:sp>
    </p:spTree>
    <p:extLst>
      <p:ext uri="{BB962C8B-B14F-4D97-AF65-F5344CB8AC3E}">
        <p14:creationId xmlns:p14="http://schemas.microsoft.com/office/powerpoint/2010/main" val="2793227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7410" name="Rectangle 3"/>
          <p:cNvSpPr>
            <a:spLocks noChangeArrowheads="1"/>
          </p:cNvSpPr>
          <p:nvPr/>
        </p:nvSpPr>
        <p:spPr bwMode="auto">
          <a:xfrm>
            <a:off x="1187450" y="1916113"/>
            <a:ext cx="7467600" cy="3046988"/>
          </a:xfrm>
          <a:prstGeom prst="rect">
            <a:avLst/>
          </a:prstGeom>
          <a:noFill/>
          <a:ln w="9525">
            <a:noFill/>
            <a:miter lim="800000"/>
            <a:headEnd/>
            <a:tailEnd/>
          </a:ln>
        </p:spPr>
        <p:txBody>
          <a:bodyPr>
            <a:spAutoFit/>
          </a:bodyPr>
          <a:lstStyle/>
          <a:p>
            <a:pPr algn="just" eaLnBrk="0" hangingPunct="0"/>
            <a:r>
              <a:rPr lang="tr-TR" dirty="0"/>
              <a:t>Bölümümüze kayıt yaptıran her öğrenci mezun olabilmek için her dönem için 30 </a:t>
            </a:r>
            <a:r>
              <a:rPr lang="tr-TR" dirty="0" err="1"/>
              <a:t>AKTS’lik</a:t>
            </a:r>
            <a:r>
              <a:rPr lang="tr-TR" dirty="0"/>
              <a:t>, 8 dönem için toplamda 240 </a:t>
            </a:r>
            <a:r>
              <a:rPr lang="tr-TR" dirty="0" err="1"/>
              <a:t>AKTS’lik</a:t>
            </a:r>
            <a:r>
              <a:rPr lang="tr-TR" dirty="0"/>
              <a:t> dersten başarılı olmak zorundadır.</a:t>
            </a:r>
          </a:p>
          <a:p>
            <a:pPr algn="just" eaLnBrk="0" hangingPunct="0"/>
            <a:r>
              <a:rPr lang="tr-TR" dirty="0"/>
              <a:t>Öğrencinin hangi derslerden başarılı olması gerektiği öğrencinin bölüme kayıt yaptırdığı eğitim-öğretim yılı için geçerli olan bölüm müfredatında açıkça gösterilmektedir.</a:t>
            </a:r>
          </a:p>
          <a:p>
            <a:pPr algn="just" eaLnBrk="0" hangingPunct="0"/>
            <a:r>
              <a:rPr lang="tr-TR" dirty="0"/>
              <a:t>Öğrencinin kendi müfredatını görüntüleyebilmek için yapması gereken işlemler şunlardır: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a:extLst>
              <a:ext uri="{FF2B5EF4-FFF2-40B4-BE49-F238E27FC236}">
                <a16:creationId xmlns:a16="http://schemas.microsoft.com/office/drawing/2014/main" id="{08941439-A658-4A96-B610-DF2A69F96A0A}"/>
              </a:ext>
            </a:extLst>
          </p:cNvPr>
          <p:cNvSpPr>
            <a:spLocks noChangeArrowheads="1"/>
          </p:cNvSpPr>
          <p:nvPr/>
        </p:nvSpPr>
        <p:spPr bwMode="auto">
          <a:xfrm>
            <a:off x="1187624" y="1700808"/>
            <a:ext cx="3456558" cy="4770537"/>
          </a:xfrm>
          <a:prstGeom prst="rect">
            <a:avLst/>
          </a:prstGeom>
          <a:noFill/>
          <a:ln w="9525">
            <a:noFill/>
            <a:miter lim="800000"/>
            <a:headEnd/>
            <a:tailEnd/>
          </a:ln>
        </p:spPr>
        <p:txBody>
          <a:bodyPr wrap="square">
            <a:spAutoFit/>
          </a:bodyPr>
          <a:lstStyle/>
          <a:p>
            <a:pPr marL="457200" indent="-457200" algn="just" eaLnBrk="0" hangingPunct="0">
              <a:buFont typeface="+mj-lt"/>
              <a:buAutoNum type="arabicPeriod"/>
            </a:pPr>
            <a:r>
              <a:rPr lang="tr-TR" sz="2800" dirty="0"/>
              <a:t>sdunet.sdu.edu.tr adresinden dOgrenciNo@ogr.sdu.edu.tr formatındaki kullanıcı adı ve kayıt yaptırırken belirlenen öğrenci şifresi ile giriş yapmak.</a:t>
            </a:r>
          </a:p>
          <a:p>
            <a:pPr marL="457200" indent="-457200" algn="just" eaLnBrk="0" hangingPunct="0">
              <a:buFont typeface="+mj-lt"/>
              <a:buAutoNum type="arabicPeriod"/>
            </a:pPr>
            <a:endParaRPr lang="tr-TR" dirty="0"/>
          </a:p>
        </p:txBody>
      </p:sp>
      <p:pic>
        <p:nvPicPr>
          <p:cNvPr id="3" name="Resim 2">
            <a:extLst>
              <a:ext uri="{FF2B5EF4-FFF2-40B4-BE49-F238E27FC236}">
                <a16:creationId xmlns:a16="http://schemas.microsoft.com/office/drawing/2014/main" id="{36704877-7150-4AB3-B0A4-249D729FD2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1916832"/>
            <a:ext cx="3384376" cy="4032448"/>
          </a:xfrm>
          <a:prstGeom prst="rect">
            <a:avLst/>
          </a:prstGeom>
        </p:spPr>
      </p:pic>
    </p:spTree>
    <p:extLst>
      <p:ext uri="{BB962C8B-B14F-4D97-AF65-F5344CB8AC3E}">
        <p14:creationId xmlns:p14="http://schemas.microsoft.com/office/powerpoint/2010/main" val="3859805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a:extLst>
              <a:ext uri="{FF2B5EF4-FFF2-40B4-BE49-F238E27FC236}">
                <a16:creationId xmlns:a16="http://schemas.microsoft.com/office/drawing/2014/main" id="{08941439-A658-4A96-B610-DF2A69F96A0A}"/>
              </a:ext>
            </a:extLst>
          </p:cNvPr>
          <p:cNvSpPr>
            <a:spLocks noChangeArrowheads="1"/>
          </p:cNvSpPr>
          <p:nvPr/>
        </p:nvSpPr>
        <p:spPr bwMode="auto">
          <a:xfrm>
            <a:off x="1115616" y="1371010"/>
            <a:ext cx="7489006" cy="830997"/>
          </a:xfrm>
          <a:prstGeom prst="rect">
            <a:avLst/>
          </a:prstGeom>
          <a:noFill/>
          <a:ln w="9525">
            <a:noFill/>
            <a:miter lim="800000"/>
            <a:headEnd/>
            <a:tailEnd/>
          </a:ln>
        </p:spPr>
        <p:txBody>
          <a:bodyPr wrap="square">
            <a:spAutoFit/>
          </a:bodyPr>
          <a:lstStyle/>
          <a:p>
            <a:pPr marL="457200" indent="-457200" algn="just" eaLnBrk="0" hangingPunct="0">
              <a:buFont typeface="+mj-lt"/>
              <a:buAutoNum type="arabicPeriod" startAt="2"/>
            </a:pPr>
            <a:r>
              <a:rPr lang="tr-TR" dirty="0"/>
              <a:t>Açılan sayfada Öğrenci Bilgi Sistemi seçeneğinden devam etmek.</a:t>
            </a:r>
          </a:p>
        </p:txBody>
      </p:sp>
      <p:pic>
        <p:nvPicPr>
          <p:cNvPr id="3" name="Resim 2">
            <a:extLst>
              <a:ext uri="{FF2B5EF4-FFF2-40B4-BE49-F238E27FC236}">
                <a16:creationId xmlns:a16="http://schemas.microsoft.com/office/drawing/2014/main" id="{36704877-7150-4AB3-B0A4-249D729FD2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2276872"/>
            <a:ext cx="7344989" cy="3816424"/>
          </a:xfrm>
          <a:prstGeom prst="rect">
            <a:avLst/>
          </a:prstGeom>
        </p:spPr>
      </p:pic>
    </p:spTree>
    <p:extLst>
      <p:ext uri="{BB962C8B-B14F-4D97-AF65-F5344CB8AC3E}">
        <p14:creationId xmlns:p14="http://schemas.microsoft.com/office/powerpoint/2010/main" val="3536559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a:extLst>
              <a:ext uri="{FF2B5EF4-FFF2-40B4-BE49-F238E27FC236}">
                <a16:creationId xmlns:a16="http://schemas.microsoft.com/office/drawing/2014/main" id="{08941439-A658-4A96-B610-DF2A69F96A0A}"/>
              </a:ext>
            </a:extLst>
          </p:cNvPr>
          <p:cNvSpPr>
            <a:spLocks noChangeArrowheads="1"/>
          </p:cNvSpPr>
          <p:nvPr/>
        </p:nvSpPr>
        <p:spPr bwMode="auto">
          <a:xfrm>
            <a:off x="1115616" y="1371010"/>
            <a:ext cx="5544616" cy="4524315"/>
          </a:xfrm>
          <a:prstGeom prst="rect">
            <a:avLst/>
          </a:prstGeom>
          <a:noFill/>
          <a:ln w="9525">
            <a:noFill/>
            <a:miter lim="800000"/>
            <a:headEnd/>
            <a:tailEnd/>
          </a:ln>
        </p:spPr>
        <p:txBody>
          <a:bodyPr wrap="square">
            <a:spAutoFit/>
          </a:bodyPr>
          <a:lstStyle/>
          <a:p>
            <a:pPr marL="457200" indent="-457200" algn="just" eaLnBrk="0" hangingPunct="0">
              <a:buFont typeface="+mj-lt"/>
              <a:buAutoNum type="arabicPeriod" startAt="3"/>
            </a:pPr>
            <a:r>
              <a:rPr lang="tr-TR" sz="3600" dirty="0"/>
              <a:t>Öğrenci Bilgi Sistemi sayfasına giriş yaptıktan sonra sol tarafta yer alan menüden «Ders ve Dönem İşlemleri» açılır penceresinin altından «Ders Kayıt» butonuna tıklamak.</a:t>
            </a:r>
          </a:p>
        </p:txBody>
      </p:sp>
      <p:pic>
        <p:nvPicPr>
          <p:cNvPr id="3" name="Resim 2">
            <a:extLst>
              <a:ext uri="{FF2B5EF4-FFF2-40B4-BE49-F238E27FC236}">
                <a16:creationId xmlns:a16="http://schemas.microsoft.com/office/drawing/2014/main" id="{36704877-7150-4AB3-B0A4-249D729FD2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248" y="1371010"/>
            <a:ext cx="1815365" cy="4722285"/>
          </a:xfrm>
          <a:prstGeom prst="rect">
            <a:avLst/>
          </a:prstGeom>
        </p:spPr>
      </p:pic>
    </p:spTree>
    <p:extLst>
      <p:ext uri="{BB962C8B-B14F-4D97-AF65-F5344CB8AC3E}">
        <p14:creationId xmlns:p14="http://schemas.microsoft.com/office/powerpoint/2010/main" val="1153233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a:extLst>
              <a:ext uri="{FF2B5EF4-FFF2-40B4-BE49-F238E27FC236}">
                <a16:creationId xmlns:a16="http://schemas.microsoft.com/office/drawing/2014/main" id="{08941439-A658-4A96-B610-DF2A69F96A0A}"/>
              </a:ext>
            </a:extLst>
          </p:cNvPr>
          <p:cNvSpPr>
            <a:spLocks noChangeArrowheads="1"/>
          </p:cNvSpPr>
          <p:nvPr/>
        </p:nvSpPr>
        <p:spPr bwMode="auto">
          <a:xfrm>
            <a:off x="611560" y="1371010"/>
            <a:ext cx="8496944" cy="1569660"/>
          </a:xfrm>
          <a:prstGeom prst="rect">
            <a:avLst/>
          </a:prstGeom>
          <a:noFill/>
          <a:ln w="9525">
            <a:noFill/>
            <a:miter lim="800000"/>
            <a:headEnd/>
            <a:tailEnd/>
          </a:ln>
        </p:spPr>
        <p:txBody>
          <a:bodyPr wrap="square">
            <a:spAutoFit/>
          </a:bodyPr>
          <a:lstStyle/>
          <a:p>
            <a:pPr marL="457200" indent="-457200" algn="just" eaLnBrk="0" hangingPunct="0">
              <a:buFont typeface="+mj-lt"/>
              <a:buAutoNum type="arabicPeriod" startAt="3"/>
            </a:pPr>
            <a:r>
              <a:rPr lang="tr-TR" dirty="0"/>
              <a:t>Ders Kayıt sayfasına giriş yaptıktan sonra sayfada Ders Kayıt Öğrenci Bilgileri bölümünün sağ üst köşesinde yer alan «Ders Kayıt Seçenekleri» açılır menüsünden «Müfredat Durumu» seçeneğine tıklamak.</a:t>
            </a:r>
          </a:p>
        </p:txBody>
      </p:sp>
      <p:pic>
        <p:nvPicPr>
          <p:cNvPr id="3" name="Resim 2">
            <a:extLst>
              <a:ext uri="{FF2B5EF4-FFF2-40B4-BE49-F238E27FC236}">
                <a16:creationId xmlns:a16="http://schemas.microsoft.com/office/drawing/2014/main" id="{36704877-7150-4AB3-B0A4-249D729FD2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2996952"/>
            <a:ext cx="8496944" cy="2736304"/>
          </a:xfrm>
          <a:prstGeom prst="rect">
            <a:avLst/>
          </a:prstGeom>
        </p:spPr>
      </p:pic>
    </p:spTree>
    <p:extLst>
      <p:ext uri="{BB962C8B-B14F-4D97-AF65-F5344CB8AC3E}">
        <p14:creationId xmlns:p14="http://schemas.microsoft.com/office/powerpoint/2010/main" val="135194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a:extLst>
              <a:ext uri="{FF2B5EF4-FFF2-40B4-BE49-F238E27FC236}">
                <a16:creationId xmlns:a16="http://schemas.microsoft.com/office/drawing/2014/main" id="{08941439-A658-4A96-B610-DF2A69F96A0A}"/>
              </a:ext>
            </a:extLst>
          </p:cNvPr>
          <p:cNvSpPr>
            <a:spLocks noChangeArrowheads="1"/>
          </p:cNvSpPr>
          <p:nvPr/>
        </p:nvSpPr>
        <p:spPr bwMode="auto">
          <a:xfrm>
            <a:off x="647056" y="1268760"/>
            <a:ext cx="8496944" cy="1015663"/>
          </a:xfrm>
          <a:prstGeom prst="rect">
            <a:avLst/>
          </a:prstGeom>
          <a:noFill/>
          <a:ln w="9525">
            <a:noFill/>
            <a:miter lim="800000"/>
            <a:headEnd/>
            <a:tailEnd/>
          </a:ln>
        </p:spPr>
        <p:txBody>
          <a:bodyPr wrap="square">
            <a:spAutoFit/>
          </a:bodyPr>
          <a:lstStyle/>
          <a:p>
            <a:pPr algn="just" eaLnBrk="0" hangingPunct="0"/>
            <a:r>
              <a:rPr lang="tr-TR" sz="2000" dirty="0"/>
              <a:t>Açılan Müfredat Durumu </a:t>
            </a:r>
            <a:r>
              <a:rPr lang="tr-TR" sz="2000" dirty="0" err="1"/>
              <a:t>Sayfası’nda</a:t>
            </a:r>
            <a:r>
              <a:rPr lang="tr-TR" sz="2000" dirty="0"/>
              <a:t> her bir sınıf için sol tarafta öğrencinin müfredatta alması gereken dersleri, sağ tarafta ise öğrencinin o dersi alıp almadığını, aldıysa harf notu olarak kaç aldığını göstermektedir.</a:t>
            </a:r>
          </a:p>
        </p:txBody>
      </p:sp>
      <p:pic>
        <p:nvPicPr>
          <p:cNvPr id="3" name="Resim 2">
            <a:extLst>
              <a:ext uri="{FF2B5EF4-FFF2-40B4-BE49-F238E27FC236}">
                <a16:creationId xmlns:a16="http://schemas.microsoft.com/office/drawing/2014/main" id="{36704877-7150-4AB3-B0A4-249D729FD2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2204864"/>
            <a:ext cx="8280920" cy="4320481"/>
          </a:xfrm>
          <a:prstGeom prst="rect">
            <a:avLst/>
          </a:prstGeom>
        </p:spPr>
      </p:pic>
    </p:spTree>
    <p:extLst>
      <p:ext uri="{BB962C8B-B14F-4D97-AF65-F5344CB8AC3E}">
        <p14:creationId xmlns:p14="http://schemas.microsoft.com/office/powerpoint/2010/main" val="1394627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a:extLst>
              <a:ext uri="{FF2B5EF4-FFF2-40B4-BE49-F238E27FC236}">
                <a16:creationId xmlns:a16="http://schemas.microsoft.com/office/drawing/2014/main" id="{08941439-A658-4A96-B610-DF2A69F96A0A}"/>
              </a:ext>
            </a:extLst>
          </p:cNvPr>
          <p:cNvSpPr>
            <a:spLocks noChangeArrowheads="1"/>
          </p:cNvSpPr>
          <p:nvPr/>
        </p:nvSpPr>
        <p:spPr bwMode="auto">
          <a:xfrm>
            <a:off x="683568" y="1340768"/>
            <a:ext cx="8101408" cy="4801314"/>
          </a:xfrm>
          <a:prstGeom prst="rect">
            <a:avLst/>
          </a:prstGeom>
          <a:noFill/>
          <a:ln w="9525">
            <a:noFill/>
            <a:miter lim="800000"/>
            <a:headEnd/>
            <a:tailEnd/>
          </a:ln>
        </p:spPr>
        <p:txBody>
          <a:bodyPr wrap="square">
            <a:spAutoFit/>
          </a:bodyPr>
          <a:lstStyle/>
          <a:p>
            <a:pPr algn="just" eaLnBrk="0" hangingPunct="0"/>
            <a:r>
              <a:rPr lang="tr-TR" sz="1800" dirty="0"/>
              <a:t>Öğrencinin Müfredat Durumu ile İlgili Bilmesi Gereken Önemli Hususlar:</a:t>
            </a:r>
          </a:p>
          <a:p>
            <a:pPr marL="457200" indent="-457200" algn="just" eaLnBrk="0" hangingPunct="0">
              <a:buFont typeface="+mj-lt"/>
              <a:buAutoNum type="arabicPeriod"/>
            </a:pPr>
            <a:r>
              <a:rPr lang="tr-TR" sz="1800" dirty="0"/>
              <a:t>Sağ tarafta yer alan harf notunun yanında:</a:t>
            </a:r>
          </a:p>
          <a:p>
            <a:pPr marL="914400" lvl="1" indent="-457200" algn="just" eaLnBrk="0" hangingPunct="0">
              <a:buFont typeface="Arial" panose="020B0604020202020204" pitchFamily="34" charset="0"/>
              <a:buChar char="•"/>
            </a:pPr>
            <a:r>
              <a:rPr lang="tr-TR" sz="1800" dirty="0"/>
              <a:t>Yeşil renk varsa bu öğrencinin dersi geçtiğini,</a:t>
            </a:r>
          </a:p>
          <a:p>
            <a:pPr marL="914400" lvl="1" indent="-457200" algn="just" eaLnBrk="0" hangingPunct="0">
              <a:buFont typeface="Arial" panose="020B0604020202020204" pitchFamily="34" charset="0"/>
              <a:buChar char="•"/>
            </a:pPr>
            <a:r>
              <a:rPr lang="tr-TR" sz="1800" dirty="0"/>
              <a:t>Sarı renk varsa bu öğrencinin dersi şartlı geçtiğini,</a:t>
            </a:r>
          </a:p>
          <a:p>
            <a:pPr marL="914400" lvl="1" indent="-457200" algn="just" eaLnBrk="0" hangingPunct="0">
              <a:buFont typeface="Arial" panose="020B0604020202020204" pitchFamily="34" charset="0"/>
              <a:buChar char="•"/>
            </a:pPr>
            <a:r>
              <a:rPr lang="tr-TR" sz="1800" dirty="0"/>
              <a:t>Kırmızı renk varsa bu öğrencinin dersten kaldığını,</a:t>
            </a:r>
          </a:p>
          <a:p>
            <a:pPr marL="914400" lvl="1" indent="-457200" algn="just" eaLnBrk="0" hangingPunct="0">
              <a:buFont typeface="Arial" panose="020B0604020202020204" pitchFamily="34" charset="0"/>
              <a:buChar char="•"/>
            </a:pPr>
            <a:r>
              <a:rPr lang="tr-TR" sz="1800" dirty="0"/>
              <a:t>Gri renk varsa bu öğrencinin an itibariyle dersi almakta olduğunu gösterir.</a:t>
            </a:r>
          </a:p>
          <a:p>
            <a:pPr marL="914400" lvl="1" indent="-457200" algn="just" eaLnBrk="0" hangingPunct="0">
              <a:buFont typeface="Arial" panose="020B0604020202020204" pitchFamily="34" charset="0"/>
              <a:buChar char="•"/>
            </a:pPr>
            <a:r>
              <a:rPr lang="tr-TR" sz="1800" dirty="0"/>
              <a:t>Sağ taraf boş ise öğrenci o dersi hiç almamış demektir.</a:t>
            </a:r>
          </a:p>
          <a:p>
            <a:pPr marL="457200" indent="-457200" algn="just" eaLnBrk="0" hangingPunct="0">
              <a:buFont typeface="+mj-lt"/>
              <a:buAutoNum type="arabicPeriod"/>
            </a:pPr>
            <a:r>
              <a:rPr lang="tr-TR" sz="1800" dirty="0"/>
              <a:t>Öğrenci kendi ders dönemi içerisinde kaydını yaparken yalnızca alması gereken tekil dersler haricinde belirli sayıda alıp başarılı olması gereken ders grupları da bulunmaktadır. Bu grup isimleri Müfredat Durum </a:t>
            </a:r>
            <a:r>
              <a:rPr lang="tr-TR" sz="1800" dirty="0" err="1"/>
              <a:t>Sayfası’nda</a:t>
            </a:r>
            <a:r>
              <a:rPr lang="tr-TR" sz="1800" dirty="0"/>
              <a:t> koyu renk ile gösterilir ve ‘</a:t>
            </a:r>
            <a:r>
              <a:rPr lang="tr-TR" sz="1800" b="1" i="1" dirty="0"/>
              <a:t>3BAHARSECMELI</a:t>
            </a:r>
            <a:r>
              <a:rPr lang="tr-TR" sz="1800" dirty="0"/>
              <a:t>’, ‘</a:t>
            </a:r>
            <a:r>
              <a:rPr lang="tr-TR" sz="1800" b="1" i="1" dirty="0"/>
              <a:t>Üniversite Ortak Seçmeli II</a:t>
            </a:r>
            <a:r>
              <a:rPr lang="tr-TR" sz="1800" dirty="0"/>
              <a:t>’ gibi grup isimleri ile ifade edilir. </a:t>
            </a:r>
          </a:p>
          <a:p>
            <a:pPr marL="457200" indent="-457200" algn="just" eaLnBrk="0" hangingPunct="0">
              <a:buFont typeface="+mj-lt"/>
              <a:buAutoNum type="arabicPeriod"/>
            </a:pPr>
            <a:r>
              <a:rPr lang="tr-TR" sz="1800" dirty="0"/>
              <a:t>Öğrenci bu ders grupları içerisinde ders grubunun yanında köşeli parantez ile gösterilen rakam, öğrencinin mezuniyete hak kazanabilmesi için o dersten kaç adet alması gerektiğini gösterir.</a:t>
            </a:r>
          </a:p>
          <a:p>
            <a:pPr algn="just" eaLnBrk="0" hangingPunct="0"/>
            <a:r>
              <a:rPr lang="tr-TR" sz="1800" dirty="0"/>
              <a:t>Örneğin; </a:t>
            </a:r>
            <a:r>
              <a:rPr lang="tr-TR" sz="1800" b="1" i="1" dirty="0"/>
              <a:t>4GUZSECMELI[2]</a:t>
            </a:r>
            <a:r>
              <a:rPr lang="tr-TR" sz="1800" dirty="0"/>
              <a:t> ifadesi; öğrencinin mezun olabilmesi için ilgili gruptan 2 adet seçip başarılı olması gerektiğini göstermektedir.</a:t>
            </a:r>
          </a:p>
        </p:txBody>
      </p:sp>
    </p:spTree>
    <p:extLst>
      <p:ext uri="{BB962C8B-B14F-4D97-AF65-F5344CB8AC3E}">
        <p14:creationId xmlns:p14="http://schemas.microsoft.com/office/powerpoint/2010/main" val="3099344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a:extLst>
              <a:ext uri="{FF2B5EF4-FFF2-40B4-BE49-F238E27FC236}">
                <a16:creationId xmlns:a16="http://schemas.microsoft.com/office/drawing/2014/main" id="{08941439-A658-4A96-B610-DF2A69F96A0A}"/>
              </a:ext>
            </a:extLst>
          </p:cNvPr>
          <p:cNvSpPr>
            <a:spLocks noChangeArrowheads="1"/>
          </p:cNvSpPr>
          <p:nvPr/>
        </p:nvSpPr>
        <p:spPr bwMode="auto">
          <a:xfrm>
            <a:off x="572816" y="2678642"/>
            <a:ext cx="8463680" cy="2169825"/>
          </a:xfrm>
          <a:prstGeom prst="rect">
            <a:avLst/>
          </a:prstGeom>
          <a:noFill/>
          <a:ln w="9525">
            <a:noFill/>
            <a:miter lim="800000"/>
            <a:headEnd/>
            <a:tailEnd/>
          </a:ln>
        </p:spPr>
        <p:txBody>
          <a:bodyPr wrap="square">
            <a:spAutoFit/>
          </a:bodyPr>
          <a:lstStyle/>
          <a:p>
            <a:pPr marL="457200" indent="-457200" algn="just" eaLnBrk="0" hangingPunct="0">
              <a:buFont typeface="+mj-lt"/>
              <a:buAutoNum type="arabicPeriod" startAt="4"/>
            </a:pPr>
            <a:r>
              <a:rPr lang="tr-TR" sz="2300" dirty="0"/>
              <a:t>Öğrencilerin hangi ders gruplarından hangi dersleri seçebileceğine yönelik ayrıntılı bilgiye bölümümüzün güncel müfredatına tıklanarak ulaşılabilir. Bunun için bölüm sayfasında (</a:t>
            </a:r>
            <a:r>
              <a:rPr lang="tr-TR" sz="2300" dirty="0">
                <a:solidFill>
                  <a:srgbClr val="6666FF"/>
                </a:solidFill>
                <a:hlinkClick r:id="rId3">
                  <a:extLst>
                    <a:ext uri="{A12FA001-AC4F-418D-AE19-62706E023703}">
                      <ahyp:hlinkClr xmlns:ahyp="http://schemas.microsoft.com/office/drawing/2018/hyperlinkcolor" val="tx"/>
                    </a:ext>
                  </a:extLst>
                </a:hlinkClick>
              </a:rPr>
              <a:t>https://muhendislik.sdu.edu.tr/bilmuh</a:t>
            </a:r>
            <a:r>
              <a:rPr lang="tr-TR" sz="2300" dirty="0"/>
              <a:t>) yer alan «Ders İçerikleri» butonuna tıklayarak </a:t>
            </a:r>
            <a:r>
              <a:rPr lang="tr-TR" sz="2300" b="1" dirty="0"/>
              <a:t>güncel bölüm müfredatına</a:t>
            </a:r>
            <a:r>
              <a:rPr lang="tr-TR" sz="2300" dirty="0"/>
              <a:t> ulaşılabilir.</a:t>
            </a:r>
          </a:p>
          <a:p>
            <a:pPr marL="457200" indent="-457200" algn="just" eaLnBrk="0" hangingPunct="0">
              <a:buFont typeface="+mj-lt"/>
              <a:buAutoNum type="arabicPeriod" startAt="4"/>
            </a:pPr>
            <a:endParaRPr lang="tr-TR" sz="2000" dirty="0"/>
          </a:p>
        </p:txBody>
      </p:sp>
      <p:pic>
        <p:nvPicPr>
          <p:cNvPr id="3" name="Resim 2">
            <a:extLst>
              <a:ext uri="{FF2B5EF4-FFF2-40B4-BE49-F238E27FC236}">
                <a16:creationId xmlns:a16="http://schemas.microsoft.com/office/drawing/2014/main" id="{A2DB86E5-20D4-44A8-B519-3E8EE7E0D0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816" y="1179468"/>
            <a:ext cx="8571184" cy="1487409"/>
          </a:xfrm>
          <a:prstGeom prst="rect">
            <a:avLst/>
          </a:prstGeom>
        </p:spPr>
      </p:pic>
    </p:spTree>
    <p:extLst>
      <p:ext uri="{BB962C8B-B14F-4D97-AF65-F5344CB8AC3E}">
        <p14:creationId xmlns:p14="http://schemas.microsoft.com/office/powerpoint/2010/main" val="2871025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a:extLst>
              <a:ext uri="{FF2B5EF4-FFF2-40B4-BE49-F238E27FC236}">
                <a16:creationId xmlns:a16="http://schemas.microsoft.com/office/drawing/2014/main" id="{08941439-A658-4A96-B610-DF2A69F96A0A}"/>
              </a:ext>
            </a:extLst>
          </p:cNvPr>
          <p:cNvSpPr>
            <a:spLocks noChangeArrowheads="1"/>
          </p:cNvSpPr>
          <p:nvPr/>
        </p:nvSpPr>
        <p:spPr bwMode="auto">
          <a:xfrm>
            <a:off x="683568" y="1340768"/>
            <a:ext cx="8101408" cy="1631216"/>
          </a:xfrm>
          <a:prstGeom prst="rect">
            <a:avLst/>
          </a:prstGeom>
          <a:noFill/>
          <a:ln w="9525">
            <a:noFill/>
            <a:miter lim="800000"/>
            <a:headEnd/>
            <a:tailEnd/>
          </a:ln>
        </p:spPr>
        <p:txBody>
          <a:bodyPr wrap="square">
            <a:spAutoFit/>
          </a:bodyPr>
          <a:lstStyle/>
          <a:p>
            <a:pPr marL="457200" indent="-457200" algn="just" eaLnBrk="0" hangingPunct="0">
              <a:buFont typeface="+mj-lt"/>
              <a:buAutoNum type="arabicPeriod" startAt="5"/>
            </a:pPr>
            <a:r>
              <a:rPr lang="tr-TR" sz="1600" b="1" dirty="0"/>
              <a:t>Önemli Husus: </a:t>
            </a:r>
            <a:r>
              <a:rPr lang="tr-TR" sz="1600" dirty="0"/>
              <a:t>Güncel bölüm müfredatı, her öğrenci için geçerli olmayıp, öğrencinin giriş yılına göre değişiklik gösterebilmektedir. Dolayısıyla her öğrencinin alması gereken dersleri kendi Öğrenci Bilgi Sistemi sayfasından takip edip, bu sayfayı yalnızca ders içerikleri ve hangi ders grubundan hangi dersleri alabileceklerini görmek için kontrol etmelidir.</a:t>
            </a:r>
          </a:p>
          <a:p>
            <a:pPr marL="457200" indent="-457200" algn="just" eaLnBrk="0" hangingPunct="0">
              <a:buFont typeface="+mj-lt"/>
              <a:buAutoNum type="arabicPeriod" startAt="5"/>
            </a:pPr>
            <a:endParaRPr lang="tr-TR" sz="2000" dirty="0"/>
          </a:p>
        </p:txBody>
      </p:sp>
      <p:pic>
        <p:nvPicPr>
          <p:cNvPr id="5" name="Resim 4">
            <a:extLst>
              <a:ext uri="{FF2B5EF4-FFF2-40B4-BE49-F238E27FC236}">
                <a16:creationId xmlns:a16="http://schemas.microsoft.com/office/drawing/2014/main" id="{604D6B77-CCDB-4A74-AABF-A73C1E4DDD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2636912"/>
            <a:ext cx="8424936" cy="3960440"/>
          </a:xfrm>
          <a:prstGeom prst="rect">
            <a:avLst/>
          </a:prstGeom>
        </p:spPr>
      </p:pic>
    </p:spTree>
    <p:extLst>
      <p:ext uri="{BB962C8B-B14F-4D97-AF65-F5344CB8AC3E}">
        <p14:creationId xmlns:p14="http://schemas.microsoft.com/office/powerpoint/2010/main" val="1331787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Rectangle 3">
            <a:extLst>
              <a:ext uri="{FF2B5EF4-FFF2-40B4-BE49-F238E27FC236}">
                <a16:creationId xmlns:a16="http://schemas.microsoft.com/office/drawing/2014/main" id="{9F5E1D2F-0953-4278-B67B-68F080EBA8AB}"/>
              </a:ext>
            </a:extLst>
          </p:cNvPr>
          <p:cNvSpPr>
            <a:spLocks noChangeArrowheads="1"/>
          </p:cNvSpPr>
          <p:nvPr/>
        </p:nvSpPr>
        <p:spPr bwMode="auto">
          <a:xfrm>
            <a:off x="683568" y="1340768"/>
            <a:ext cx="8101408" cy="5324535"/>
          </a:xfrm>
          <a:prstGeom prst="rect">
            <a:avLst/>
          </a:prstGeom>
          <a:noFill/>
          <a:ln w="9525">
            <a:noFill/>
            <a:miter lim="800000"/>
            <a:headEnd/>
            <a:tailEnd/>
          </a:ln>
        </p:spPr>
        <p:txBody>
          <a:bodyPr wrap="square">
            <a:spAutoFit/>
          </a:bodyPr>
          <a:lstStyle/>
          <a:p>
            <a:pPr marL="457200" indent="-457200" algn="just" eaLnBrk="0" hangingPunct="0">
              <a:buFont typeface="+mj-lt"/>
              <a:buAutoNum type="arabicPeriod" startAt="6"/>
            </a:pPr>
            <a:r>
              <a:rPr lang="tr-TR" sz="2000" dirty="0"/>
              <a:t>Bölüm müfredatı üzerinden öğrencilerin edinebileceği bilgiler şunlardır:</a:t>
            </a:r>
          </a:p>
          <a:p>
            <a:pPr marL="914400" lvl="1" indent="-457200" algn="just" eaLnBrk="0" hangingPunct="0">
              <a:buFont typeface="+mj-lt"/>
              <a:buAutoNum type="alphaLcParenR"/>
            </a:pPr>
            <a:r>
              <a:rPr lang="tr-TR" sz="2000" dirty="0"/>
              <a:t>Her bir dersin ders kodunun yanında yer alan   butonu ile ders içeriklerine ve dersleri hangi öğretim üyelerinin verdiği gibi bilgilere ulaşabilirler. Ders içerikleri özellikle yaz okulu başvurularında öğrencilerin ders almak istedikleri üniversitelerin ders içerikleriyle kıyas yapmakta büyük kolaylık sağlayacaktır.</a:t>
            </a:r>
          </a:p>
          <a:p>
            <a:pPr marL="914400" lvl="1" indent="-457200" algn="just" eaLnBrk="0" hangingPunct="0">
              <a:buFont typeface="+mj-lt"/>
              <a:buAutoNum type="alphaLcParenR"/>
            </a:pPr>
            <a:r>
              <a:rPr lang="tr-TR" sz="2000" dirty="0"/>
              <a:t>Hangi sınıfın hangi döneminde hangi dersin alınması gerektiğini öğrenebilirler.</a:t>
            </a:r>
          </a:p>
          <a:p>
            <a:pPr marL="914400" lvl="1" indent="-457200" algn="just" eaLnBrk="0" hangingPunct="0">
              <a:buFont typeface="+mj-lt"/>
              <a:buAutoNum type="alphaLcParenR"/>
            </a:pPr>
            <a:r>
              <a:rPr lang="tr-TR" sz="2000" dirty="0"/>
              <a:t>Derslerin AKTS bilgisi (yaz okulu başvurularında ders saydırmak için önemli bilgi), teorik ve uygulama olarak saat bilgisi.</a:t>
            </a:r>
          </a:p>
          <a:p>
            <a:pPr marL="914400" lvl="1" indent="-457200" algn="just" eaLnBrk="0" hangingPunct="0">
              <a:buFont typeface="+mj-lt"/>
              <a:buAutoNum type="alphaLcParenR"/>
            </a:pPr>
            <a:r>
              <a:rPr lang="tr-TR" sz="2000" dirty="0"/>
              <a:t>Hangi seçmeli dersin hangi dönemde ve hangi ders grubuna ait olduğu bilgisi. Seçmeli ders gruplarının bulunduğu yarıyıllarda ilgili yarıyıl tablosunun hemen altında yer alan «Gruplu Dersleri Göster» seçeneği ile altta döneme ait seçmeli derslerin listesi açılır.</a:t>
            </a:r>
          </a:p>
          <a:p>
            <a:pPr marL="914400" lvl="1" indent="-457200" algn="just" eaLnBrk="0" hangingPunct="0">
              <a:buFont typeface="+mj-lt"/>
              <a:buAutoNum type="alphaLcParenR"/>
            </a:pPr>
            <a:r>
              <a:rPr lang="tr-TR" sz="2000" dirty="0"/>
              <a:t>Gruplu derslerin ders kodunun yanı sıra grup kodu da yanında gösterilmektedir. Bu sayede öğrenci, hangi gruptan hangi ders seçeneklerinin olduğunu grup kodu eşleştirmeleriyle görebilir.</a:t>
            </a:r>
          </a:p>
        </p:txBody>
      </p:sp>
      <p:pic>
        <p:nvPicPr>
          <p:cNvPr id="3" name="Resim 2">
            <a:extLst>
              <a:ext uri="{FF2B5EF4-FFF2-40B4-BE49-F238E27FC236}">
                <a16:creationId xmlns:a16="http://schemas.microsoft.com/office/drawing/2014/main" id="{A7D5C8EE-F8B5-4C63-A04D-9CEFDD5840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2240" y="1772816"/>
            <a:ext cx="216432" cy="216432"/>
          </a:xfrm>
          <a:prstGeom prst="rect">
            <a:avLst/>
          </a:prstGeom>
        </p:spPr>
      </p:pic>
    </p:spTree>
    <p:extLst>
      <p:ext uri="{BB962C8B-B14F-4D97-AF65-F5344CB8AC3E}">
        <p14:creationId xmlns:p14="http://schemas.microsoft.com/office/powerpoint/2010/main" val="3702035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4" name="Resim 3">
            <a:extLst>
              <a:ext uri="{FF2B5EF4-FFF2-40B4-BE49-F238E27FC236}">
                <a16:creationId xmlns:a16="http://schemas.microsoft.com/office/drawing/2014/main" id="{DE26628C-CBAC-44F1-A8F4-351A72607A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44824"/>
            <a:ext cx="9144000" cy="3168352"/>
          </a:xfrm>
          <a:prstGeom prst="rect">
            <a:avLst/>
          </a:prstGeom>
        </p:spPr>
      </p:pic>
    </p:spTree>
    <p:extLst>
      <p:ext uri="{BB962C8B-B14F-4D97-AF65-F5344CB8AC3E}">
        <p14:creationId xmlns:p14="http://schemas.microsoft.com/office/powerpoint/2010/main" val="2123528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4" name="Resim 3">
            <a:extLst>
              <a:ext uri="{FF2B5EF4-FFF2-40B4-BE49-F238E27FC236}">
                <a16:creationId xmlns:a16="http://schemas.microsoft.com/office/drawing/2014/main" id="{DE26628C-CBAC-44F1-A8F4-351A72607A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6752"/>
            <a:ext cx="9144000" cy="5472608"/>
          </a:xfrm>
          <a:prstGeom prst="rect">
            <a:avLst/>
          </a:prstGeom>
        </p:spPr>
      </p:pic>
    </p:spTree>
    <p:extLst>
      <p:ext uri="{BB962C8B-B14F-4D97-AF65-F5344CB8AC3E}">
        <p14:creationId xmlns:p14="http://schemas.microsoft.com/office/powerpoint/2010/main" val="148490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a:extLst>
              <a:ext uri="{FF2B5EF4-FFF2-40B4-BE49-F238E27FC236}">
                <a16:creationId xmlns:a16="http://schemas.microsoft.com/office/drawing/2014/main" id="{08941439-A658-4A96-B610-DF2A69F96A0A}"/>
              </a:ext>
            </a:extLst>
          </p:cNvPr>
          <p:cNvSpPr>
            <a:spLocks noChangeArrowheads="1"/>
          </p:cNvSpPr>
          <p:nvPr/>
        </p:nvSpPr>
        <p:spPr bwMode="auto">
          <a:xfrm>
            <a:off x="683568" y="1340768"/>
            <a:ext cx="8101408" cy="3785652"/>
          </a:xfrm>
          <a:prstGeom prst="rect">
            <a:avLst/>
          </a:prstGeom>
          <a:noFill/>
          <a:ln w="9525">
            <a:noFill/>
            <a:miter lim="800000"/>
            <a:headEnd/>
            <a:tailEnd/>
          </a:ln>
        </p:spPr>
        <p:txBody>
          <a:bodyPr wrap="square">
            <a:spAutoFit/>
          </a:bodyPr>
          <a:lstStyle/>
          <a:p>
            <a:pPr marL="457200" indent="-457200" algn="just" eaLnBrk="0" hangingPunct="0">
              <a:buFont typeface="+mj-lt"/>
              <a:buAutoNum type="arabicPeriod" startAt="7"/>
            </a:pPr>
            <a:r>
              <a:rPr lang="tr-TR" sz="2000" dirty="0"/>
              <a:t>Öğrencinin mezun olabilmek için seçip tamamlama zorunluluğu bulunmayan tek ders grubu pedagojik formasyon ders gruplarıdır. Bu ders grupları ‘</a:t>
            </a:r>
            <a:r>
              <a:rPr lang="tr-TR" sz="2000" b="1" i="1" dirty="0"/>
              <a:t>FRM 4 GÜZ</a:t>
            </a:r>
            <a:r>
              <a:rPr lang="tr-TR" sz="2000" dirty="0"/>
              <a:t>’, ‘</a:t>
            </a:r>
            <a:r>
              <a:rPr lang="tr-TR" sz="2000" b="1" i="1" dirty="0"/>
              <a:t>FRM 3 BAHAR</a:t>
            </a:r>
            <a:r>
              <a:rPr lang="tr-TR" sz="2000" dirty="0"/>
              <a:t>’ şeklinde ‘</a:t>
            </a:r>
            <a:r>
              <a:rPr lang="tr-TR" sz="2000" b="1" i="1" dirty="0"/>
              <a:t>FRM</a:t>
            </a:r>
            <a:r>
              <a:rPr lang="tr-TR" sz="2000" dirty="0"/>
              <a:t>’ kısaltmasıyla başlayan isimlerden oluşmaktadır. Pedagojik formasyon ders gruplarının tümünde toplamda 9 adet ders bulunmakta olup, öğrenci bu dersleri tamamlaması halinde üniversitemizden pedagojik formasyon belgesi almaya hak kazanır.</a:t>
            </a:r>
          </a:p>
          <a:p>
            <a:pPr marL="457200" indent="-457200" algn="just" eaLnBrk="0" hangingPunct="0">
              <a:buFont typeface="+mj-lt"/>
              <a:buAutoNum type="arabicPeriod" startAt="7"/>
            </a:pPr>
            <a:r>
              <a:rPr lang="tr-TR" sz="2000" dirty="0"/>
              <a:t>Öğrenci herhangi bir pedagojik formasyon dersini alması halinde bölümden mezun olmak için bütün formasyon derslerini alıp tamamlaması ya da geçip geçmediği fark etmeksizin daha önce aldığı bütün formasyon derslerini dilekçe yoluyla iptal ettirmek zorundadır.</a:t>
            </a:r>
          </a:p>
          <a:p>
            <a:pPr marL="457200" indent="-457200" algn="just" eaLnBrk="0" hangingPunct="0">
              <a:buFont typeface="+mj-lt"/>
              <a:buAutoNum type="arabicPeriod" startAt="7"/>
            </a:pPr>
            <a:endParaRPr lang="tr-TR" sz="2000" dirty="0"/>
          </a:p>
        </p:txBody>
      </p:sp>
    </p:spTree>
    <p:extLst>
      <p:ext uri="{BB962C8B-B14F-4D97-AF65-F5344CB8AC3E}">
        <p14:creationId xmlns:p14="http://schemas.microsoft.com/office/powerpoint/2010/main" val="3726098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57699" name="Rectangle 3"/>
          <p:cNvSpPr>
            <a:spLocks noChangeArrowheads="1"/>
          </p:cNvSpPr>
          <p:nvPr/>
        </p:nvSpPr>
        <p:spPr bwMode="auto">
          <a:xfrm>
            <a:off x="539750" y="3410947"/>
            <a:ext cx="8604250" cy="646331"/>
          </a:xfrm>
          <a:prstGeom prst="rect">
            <a:avLst/>
          </a:prstGeom>
          <a:gradFill rotWithShape="1">
            <a:gsLst>
              <a:gs pos="0">
                <a:srgbClr val="FF3300"/>
              </a:gs>
              <a:gs pos="50000">
                <a:schemeClr val="bg1"/>
              </a:gs>
              <a:gs pos="100000">
                <a:srgbClr val="FF3300"/>
              </a:gs>
            </a:gsLst>
            <a:lin ang="5400000" scaled="1"/>
          </a:gradFill>
          <a:ln w="9525">
            <a:solidFill>
              <a:schemeClr val="tx1"/>
            </a:solidFill>
            <a:miter lim="800000"/>
            <a:headEnd/>
            <a:tailEnd/>
          </a:ln>
          <a:effectLst/>
        </p:spPr>
        <p:txBody>
          <a:bodyPr>
            <a:spAutoFit/>
          </a:bodyPr>
          <a:lstStyle/>
          <a:p>
            <a:pPr algn="ctr">
              <a:defRPr/>
            </a:pPr>
            <a:r>
              <a:rPr lang="tr-TR" sz="3600" b="1" dirty="0"/>
              <a:t>DERS KAYDI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8674" name="Rectangle 3"/>
          <p:cNvSpPr>
            <a:spLocks noChangeArrowheads="1"/>
          </p:cNvSpPr>
          <p:nvPr/>
        </p:nvSpPr>
        <p:spPr bwMode="auto">
          <a:xfrm>
            <a:off x="827088" y="1196975"/>
            <a:ext cx="8066087" cy="5509200"/>
          </a:xfrm>
          <a:prstGeom prst="rect">
            <a:avLst/>
          </a:prstGeom>
          <a:noFill/>
          <a:ln w="9525">
            <a:noFill/>
            <a:miter lim="800000"/>
            <a:headEnd/>
            <a:tailEnd/>
          </a:ln>
        </p:spPr>
        <p:txBody>
          <a:bodyPr>
            <a:spAutoFit/>
          </a:bodyPr>
          <a:lstStyle/>
          <a:p>
            <a:pPr marL="457200" indent="-457200" algn="just">
              <a:buFont typeface="+mj-lt"/>
              <a:buAutoNum type="arabicPeriod"/>
            </a:pPr>
            <a:r>
              <a:rPr lang="tr-TR" sz="2200" dirty="0"/>
              <a:t>Ders kaydı, öğrencilerin her dönem başında (güz ve bahar) derslere başlamadan evvel uygulaması gereken bir işlem olup, öncelikle </a:t>
            </a:r>
            <a:r>
              <a:rPr lang="tr-TR" sz="2200" dirty="0" err="1"/>
              <a:t>OBS’ye</a:t>
            </a:r>
            <a:r>
              <a:rPr lang="tr-TR" sz="2200" dirty="0"/>
              <a:t> giriş yaparak ders eklemesi, daha sonra da danışmanının onaylaması suretiyle gerçekleştirilen bir işlemdir.</a:t>
            </a:r>
          </a:p>
          <a:p>
            <a:pPr marL="457200" indent="-457200" algn="just">
              <a:buFont typeface="+mj-lt"/>
              <a:buAutoNum type="arabicPeriod"/>
            </a:pPr>
            <a:r>
              <a:rPr lang="tr-TR" sz="2200" dirty="0"/>
              <a:t>Öğrenci ders kaydını gerçekleştirmek için Bölüm Müfredatı başlığı altında anlatılan 4-6.slayt arasındaki işlemleri tekrarlayarak ders kaydı sayfasına girer.</a:t>
            </a:r>
          </a:p>
          <a:p>
            <a:pPr marL="457200" indent="-457200" algn="just">
              <a:buFont typeface="+mj-lt"/>
              <a:buAutoNum type="arabicPeriod"/>
            </a:pPr>
            <a:r>
              <a:rPr lang="tr-TR" sz="2200" dirty="0"/>
              <a:t>Ders kaydı sayfasında öğrenci alması gereken dersleri ekledikten sonra «Kesinleştir» butonuna basarak, derslerini kesinleştirmelidir. Öğrenci kesinleştirme işlemini yapmadan ders kayıt dönemini geçirmesi halinde ders kaydı geçersiz sayılır.</a:t>
            </a:r>
          </a:p>
          <a:p>
            <a:pPr marL="457200" indent="-457200" algn="just">
              <a:buFont typeface="+mj-lt"/>
              <a:buAutoNum type="arabicPeriod"/>
            </a:pPr>
            <a:r>
              <a:rPr lang="tr-TR" sz="2200" dirty="0"/>
              <a:t>Öğrenci ders kayıtlarını kesinleştirdikten sonra danışman onayının yapılması gerekir. Ancak danışman onayı ders kayıt dönemi içerisinde yapmadığı takdirde öğrencinin onayı otomatikman yapılır.</a:t>
            </a:r>
          </a:p>
          <a:p>
            <a:pPr algn="just"/>
            <a:endParaRPr lang="tr-TR" sz="2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8674" name="Rectangle 3"/>
          <p:cNvSpPr>
            <a:spLocks noChangeArrowheads="1"/>
          </p:cNvSpPr>
          <p:nvPr/>
        </p:nvSpPr>
        <p:spPr bwMode="auto">
          <a:xfrm>
            <a:off x="827584" y="1124744"/>
            <a:ext cx="8066087" cy="5663089"/>
          </a:xfrm>
          <a:prstGeom prst="rect">
            <a:avLst/>
          </a:prstGeom>
          <a:noFill/>
          <a:ln w="9525">
            <a:noFill/>
            <a:miter lim="800000"/>
            <a:headEnd/>
            <a:tailEnd/>
          </a:ln>
        </p:spPr>
        <p:txBody>
          <a:bodyPr>
            <a:spAutoFit/>
          </a:bodyPr>
          <a:lstStyle/>
          <a:p>
            <a:pPr marL="457200" indent="-457200" algn="just">
              <a:buFont typeface="+mj-lt"/>
              <a:buAutoNum type="arabicPeriod" startAt="5"/>
            </a:pPr>
            <a:r>
              <a:rPr lang="tr-TR" sz="2000" dirty="0"/>
              <a:t>Üniversitemize yeni kayıt yaptıran 1.sınıf öğrencilerimizin ders kayıtları, öğrencinin ders eklemesine gerek olmadan otomatikman yapılır. Öğrenci daha sonraki yarıyıllarda seçeceği dersleri kendi belirlemeye başlar. Eğer öğrenci yeni gelmiş, ancak yatay geçiş veya DGS ile geldiyse, ders kaydını muaf olduğu dersler belirlenir belirlenmez kendisi gerçekleştirebilir.</a:t>
            </a:r>
          </a:p>
          <a:p>
            <a:pPr marL="457200" indent="-457200" algn="just">
              <a:buFont typeface="+mj-lt"/>
              <a:buAutoNum type="arabicPeriod" startAt="5"/>
            </a:pPr>
            <a:r>
              <a:rPr lang="tr-TR" sz="2000" dirty="0"/>
              <a:t>Eğer öğrenci yatay geçiş veya DGS ile geldiyse ancak AKTS sınırından dolayı yeteri kadar ders alamıyorsa muaf olduğu ders kadar üstten ders alma hakkı bulunmaktadır.</a:t>
            </a:r>
          </a:p>
          <a:p>
            <a:pPr marL="457200" indent="-457200" algn="just">
              <a:buFont typeface="+mj-lt"/>
              <a:buAutoNum type="arabicPeriod" startAt="5"/>
            </a:pPr>
            <a:r>
              <a:rPr lang="tr-TR" sz="2000" dirty="0"/>
              <a:t>Akademik takvimde belirlenen zamana göre ders kayıt dönemi sona erdikten 1 ya da 2 hafta sonra ekle-sil dönemi başlar. Ekle-sil döneminde öğrenciler yanlış yaptıkları ders kayıtlarını danışmanları vasıtasıyla düzeltebilmektedirler. Ancak ders kayıt döneminde ders kayıtlarını yapmayan öğrenciler ekle-sil haftasında işlem yapamaz. Bunun yerine eğer ders kayıt dönemini kaçırdılarsa akademik takvimden mazeretli ders kayıt zamanını takip ederek geçerli bir mazeret dahilinde ders kayıtlarını gerçekleştirebilirler.</a:t>
            </a:r>
          </a:p>
          <a:p>
            <a:pPr marL="457200" indent="-457200" algn="just">
              <a:buFont typeface="+mj-lt"/>
              <a:buAutoNum type="arabicPeriod" startAt="5"/>
            </a:pPr>
            <a:endParaRPr lang="tr-TR" sz="2200" dirty="0"/>
          </a:p>
        </p:txBody>
      </p:sp>
    </p:spTree>
    <p:extLst>
      <p:ext uri="{BB962C8B-B14F-4D97-AF65-F5344CB8AC3E}">
        <p14:creationId xmlns:p14="http://schemas.microsoft.com/office/powerpoint/2010/main" val="3979648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8674" name="Rectangle 3"/>
          <p:cNvSpPr>
            <a:spLocks noChangeArrowheads="1"/>
          </p:cNvSpPr>
          <p:nvPr/>
        </p:nvSpPr>
        <p:spPr bwMode="auto">
          <a:xfrm>
            <a:off x="827584" y="1124744"/>
            <a:ext cx="8066087" cy="4832092"/>
          </a:xfrm>
          <a:prstGeom prst="rect">
            <a:avLst/>
          </a:prstGeom>
          <a:noFill/>
          <a:ln w="9525">
            <a:noFill/>
            <a:miter lim="800000"/>
            <a:headEnd/>
            <a:tailEnd/>
          </a:ln>
        </p:spPr>
        <p:txBody>
          <a:bodyPr>
            <a:spAutoFit/>
          </a:bodyPr>
          <a:lstStyle/>
          <a:p>
            <a:pPr algn="just"/>
            <a:r>
              <a:rPr lang="tr-TR" sz="2200" b="1" dirty="0"/>
              <a:t>Ders kayıt kuralları şu şekildedir:</a:t>
            </a:r>
          </a:p>
          <a:p>
            <a:pPr marL="457200" indent="-457200" algn="just">
              <a:buFont typeface="+mj-lt"/>
              <a:buAutoNum type="arabicPeriod"/>
            </a:pPr>
            <a:r>
              <a:rPr lang="tr-TR" sz="2200" dirty="0"/>
              <a:t>Öğrenciler 1.sınıf derslerinin tümünden başarılı olmadan 3.sınıf derslerini, 2.sınıf derslerinin tümünden başarılı olmadan 4.sınıf derslerini alamaz.</a:t>
            </a:r>
          </a:p>
          <a:p>
            <a:pPr marL="457200" indent="-457200" algn="just">
              <a:buFont typeface="+mj-lt"/>
              <a:buAutoNum type="arabicPeriod"/>
            </a:pPr>
            <a:r>
              <a:rPr lang="tr-TR" sz="2200" dirty="0"/>
              <a:t>DGS ile geçiş yapmamış hazırlık ve 1.sınıf öğrencileri üstten ders alamaz.</a:t>
            </a:r>
          </a:p>
          <a:p>
            <a:pPr marL="457200" indent="-457200" algn="just">
              <a:buFont typeface="+mj-lt"/>
              <a:buAutoNum type="arabicPeriod"/>
            </a:pPr>
            <a:r>
              <a:rPr lang="tr-TR" sz="2200" dirty="0"/>
              <a:t>Öğrencilerin alabileceği AKTS miktarı aşağıdaki kurallara göre belirlenmiştir:</a:t>
            </a:r>
          </a:p>
          <a:p>
            <a:pPr marL="914400" lvl="1" indent="-457200" algn="just">
              <a:buFont typeface="Arial" panose="020B0604020202020204" pitchFamily="34" charset="0"/>
              <a:buChar char="•"/>
            </a:pPr>
            <a:r>
              <a:rPr lang="tr-TR" sz="2200" dirty="0" err="1"/>
              <a:t>GNO’su</a:t>
            </a:r>
            <a:r>
              <a:rPr lang="tr-TR" sz="2200" dirty="0"/>
              <a:t> 1.99 ve daha az olan öğrenciler 30 AKTS,</a:t>
            </a:r>
          </a:p>
          <a:p>
            <a:pPr marL="914400" lvl="1" indent="-457200" algn="just">
              <a:buFont typeface="Arial" panose="020B0604020202020204" pitchFamily="34" charset="0"/>
              <a:buChar char="•"/>
            </a:pPr>
            <a:r>
              <a:rPr lang="tr-TR" sz="2200" dirty="0" err="1"/>
              <a:t>GNO’su</a:t>
            </a:r>
            <a:r>
              <a:rPr lang="tr-TR" sz="2200" dirty="0"/>
              <a:t> 2.00 – 2.99 aralığında olan öğrenciler 40 AKTS,</a:t>
            </a:r>
          </a:p>
          <a:p>
            <a:pPr marL="914400" lvl="1" indent="-457200" algn="just">
              <a:buFont typeface="Arial" panose="020B0604020202020204" pitchFamily="34" charset="0"/>
              <a:buChar char="•"/>
            </a:pPr>
            <a:r>
              <a:rPr lang="tr-TR" sz="2200" dirty="0" err="1"/>
              <a:t>GNO’su</a:t>
            </a:r>
            <a:r>
              <a:rPr lang="tr-TR" sz="2200" dirty="0"/>
              <a:t> 3.00 ve daha yüksek olan öğrenciler 50 AKTS alabilir.</a:t>
            </a:r>
          </a:p>
          <a:p>
            <a:pPr marL="457200" indent="-457200" algn="just">
              <a:buFont typeface="+mj-lt"/>
              <a:buAutoNum type="arabicPeriod"/>
            </a:pPr>
            <a:r>
              <a:rPr lang="tr-TR" sz="2200" dirty="0"/>
              <a:t>Finalden en az 50 almayan öğrenci ortalaması yeterli dahi olsa kalmış sayılacaktır.</a:t>
            </a:r>
          </a:p>
        </p:txBody>
      </p:sp>
    </p:spTree>
    <p:extLst>
      <p:ext uri="{BB962C8B-B14F-4D97-AF65-F5344CB8AC3E}">
        <p14:creationId xmlns:p14="http://schemas.microsoft.com/office/powerpoint/2010/main" val="3238531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57699" name="Rectangle 3"/>
          <p:cNvSpPr>
            <a:spLocks noChangeArrowheads="1"/>
          </p:cNvSpPr>
          <p:nvPr/>
        </p:nvSpPr>
        <p:spPr bwMode="auto">
          <a:xfrm>
            <a:off x="541779" y="3429000"/>
            <a:ext cx="8604250" cy="646331"/>
          </a:xfrm>
          <a:prstGeom prst="rect">
            <a:avLst/>
          </a:prstGeom>
          <a:gradFill rotWithShape="1">
            <a:gsLst>
              <a:gs pos="0">
                <a:srgbClr val="FF3300"/>
              </a:gs>
              <a:gs pos="50000">
                <a:schemeClr val="bg1"/>
              </a:gs>
              <a:gs pos="100000">
                <a:srgbClr val="FF3300"/>
              </a:gs>
            </a:gsLst>
            <a:lin ang="5400000" scaled="1"/>
          </a:gradFill>
          <a:ln w="9525">
            <a:solidFill>
              <a:schemeClr val="tx1"/>
            </a:solidFill>
            <a:miter lim="800000"/>
            <a:headEnd/>
            <a:tailEnd/>
          </a:ln>
          <a:effectLst/>
        </p:spPr>
        <p:txBody>
          <a:bodyPr>
            <a:spAutoFit/>
          </a:bodyPr>
          <a:lstStyle/>
          <a:p>
            <a:pPr algn="ctr">
              <a:defRPr/>
            </a:pPr>
            <a:r>
              <a:rPr lang="tr-TR" sz="3600" b="1" dirty="0"/>
              <a:t>ÖĞRENCİ TOPLULUKLARIMIZ</a:t>
            </a:r>
          </a:p>
        </p:txBody>
      </p:sp>
    </p:spTree>
    <p:extLst>
      <p:ext uri="{BB962C8B-B14F-4D97-AF65-F5344CB8AC3E}">
        <p14:creationId xmlns:p14="http://schemas.microsoft.com/office/powerpoint/2010/main" val="996533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8674" name="Rectangle 3"/>
          <p:cNvSpPr>
            <a:spLocks noChangeArrowheads="1"/>
          </p:cNvSpPr>
          <p:nvPr/>
        </p:nvSpPr>
        <p:spPr bwMode="auto">
          <a:xfrm>
            <a:off x="755576" y="1268760"/>
            <a:ext cx="8066087" cy="430887"/>
          </a:xfrm>
          <a:prstGeom prst="rect">
            <a:avLst/>
          </a:prstGeom>
          <a:noFill/>
          <a:ln w="9525">
            <a:noFill/>
            <a:miter lim="800000"/>
            <a:headEnd/>
            <a:tailEnd/>
          </a:ln>
        </p:spPr>
        <p:txBody>
          <a:bodyPr>
            <a:spAutoFit/>
          </a:bodyPr>
          <a:lstStyle/>
          <a:p>
            <a:pPr algn="ctr"/>
            <a:r>
              <a:rPr lang="tr-TR" sz="2200" b="1" dirty="0"/>
              <a:t>BİLGİSAYAR TOPLULUĞU WHATSAPP GRUBU:</a:t>
            </a:r>
          </a:p>
        </p:txBody>
      </p:sp>
      <p:pic>
        <p:nvPicPr>
          <p:cNvPr id="4" name="Resim 3">
            <a:extLst>
              <a:ext uri="{FF2B5EF4-FFF2-40B4-BE49-F238E27FC236}">
                <a16:creationId xmlns:a16="http://schemas.microsoft.com/office/drawing/2014/main" id="{77C966BD-10AC-4DB2-9D02-0357E79FC4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4449" y="1699647"/>
            <a:ext cx="4320480" cy="4824536"/>
          </a:xfrm>
          <a:prstGeom prst="rect">
            <a:avLst/>
          </a:prstGeom>
        </p:spPr>
      </p:pic>
    </p:spTree>
    <p:extLst>
      <p:ext uri="{BB962C8B-B14F-4D97-AF65-F5344CB8AC3E}">
        <p14:creationId xmlns:p14="http://schemas.microsoft.com/office/powerpoint/2010/main" val="1459414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8674" name="Rectangle 3"/>
          <p:cNvSpPr>
            <a:spLocks noChangeArrowheads="1"/>
          </p:cNvSpPr>
          <p:nvPr/>
        </p:nvSpPr>
        <p:spPr bwMode="auto">
          <a:xfrm>
            <a:off x="719673" y="3429000"/>
            <a:ext cx="4824536" cy="1107996"/>
          </a:xfrm>
          <a:prstGeom prst="rect">
            <a:avLst/>
          </a:prstGeom>
          <a:noFill/>
          <a:ln w="9525">
            <a:noFill/>
            <a:miter lim="800000"/>
            <a:headEnd/>
            <a:tailEnd/>
          </a:ln>
        </p:spPr>
        <p:txBody>
          <a:bodyPr wrap="square">
            <a:spAutoFit/>
          </a:bodyPr>
          <a:lstStyle/>
          <a:p>
            <a:pPr algn="ctr"/>
            <a:r>
              <a:rPr lang="tr-TR" sz="2200" b="1" dirty="0"/>
              <a:t>ADLİ BİLİŞİM VE TEHDİT İSTİHBARATI TOPLULUĞU WHATSAPP GRUBU:</a:t>
            </a:r>
          </a:p>
        </p:txBody>
      </p:sp>
      <p:pic>
        <p:nvPicPr>
          <p:cNvPr id="4" name="Resim 3">
            <a:extLst>
              <a:ext uri="{FF2B5EF4-FFF2-40B4-BE49-F238E27FC236}">
                <a16:creationId xmlns:a16="http://schemas.microsoft.com/office/drawing/2014/main" id="{D61677A4-1B8B-4545-A35B-12B6721A6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1196752"/>
            <a:ext cx="3095937" cy="5472608"/>
          </a:xfrm>
          <a:prstGeom prst="rect">
            <a:avLst/>
          </a:prstGeom>
        </p:spPr>
      </p:pic>
    </p:spTree>
    <p:extLst>
      <p:ext uri="{BB962C8B-B14F-4D97-AF65-F5344CB8AC3E}">
        <p14:creationId xmlns:p14="http://schemas.microsoft.com/office/powerpoint/2010/main" val="1203874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8674" name="Rectangle 3"/>
          <p:cNvSpPr>
            <a:spLocks noChangeArrowheads="1"/>
          </p:cNvSpPr>
          <p:nvPr/>
        </p:nvSpPr>
        <p:spPr bwMode="auto">
          <a:xfrm>
            <a:off x="755576" y="1268760"/>
            <a:ext cx="8066087" cy="369332"/>
          </a:xfrm>
          <a:prstGeom prst="rect">
            <a:avLst/>
          </a:prstGeom>
          <a:noFill/>
          <a:ln w="9525">
            <a:noFill/>
            <a:miter lim="800000"/>
            <a:headEnd/>
            <a:tailEnd/>
          </a:ln>
        </p:spPr>
        <p:txBody>
          <a:bodyPr>
            <a:spAutoFit/>
          </a:bodyPr>
          <a:lstStyle/>
          <a:p>
            <a:pPr algn="ctr"/>
            <a:r>
              <a:rPr lang="tr-TR" sz="1800" b="1" dirty="0"/>
              <a:t>YAZILIM VE SİBER GÜVENLİK TOPLULUĞU WHATSAPP GRUBU:</a:t>
            </a:r>
          </a:p>
        </p:txBody>
      </p:sp>
      <p:pic>
        <p:nvPicPr>
          <p:cNvPr id="4" name="Resim 3">
            <a:extLst>
              <a:ext uri="{FF2B5EF4-FFF2-40B4-BE49-F238E27FC236}">
                <a16:creationId xmlns:a16="http://schemas.microsoft.com/office/drawing/2014/main" id="{6367EF6E-3948-4D2E-AB12-E9EBE01988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4019" y="1665881"/>
            <a:ext cx="5229200" cy="4608512"/>
          </a:xfrm>
          <a:prstGeom prst="rect">
            <a:avLst/>
          </a:prstGeom>
        </p:spPr>
      </p:pic>
    </p:spTree>
    <p:extLst>
      <p:ext uri="{BB962C8B-B14F-4D97-AF65-F5344CB8AC3E}">
        <p14:creationId xmlns:p14="http://schemas.microsoft.com/office/powerpoint/2010/main" val="686219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sunu zemi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8674" name="Rectangle 3"/>
          <p:cNvSpPr>
            <a:spLocks noChangeArrowheads="1"/>
          </p:cNvSpPr>
          <p:nvPr/>
        </p:nvSpPr>
        <p:spPr bwMode="auto">
          <a:xfrm>
            <a:off x="719673" y="3429000"/>
            <a:ext cx="4824536" cy="1107996"/>
          </a:xfrm>
          <a:prstGeom prst="rect">
            <a:avLst/>
          </a:prstGeom>
          <a:noFill/>
          <a:ln w="9525">
            <a:noFill/>
            <a:miter lim="800000"/>
            <a:headEnd/>
            <a:tailEnd/>
          </a:ln>
        </p:spPr>
        <p:txBody>
          <a:bodyPr wrap="square">
            <a:spAutoFit/>
          </a:bodyPr>
          <a:lstStyle/>
          <a:p>
            <a:pPr algn="ctr"/>
            <a:r>
              <a:rPr lang="tr-TR" sz="2200" b="1" dirty="0"/>
              <a:t>GOOGLE DEVELOPER GROUPS ON CAMPUS</a:t>
            </a:r>
          </a:p>
          <a:p>
            <a:pPr algn="ctr"/>
            <a:r>
              <a:rPr lang="tr-TR" sz="2200" b="1" dirty="0"/>
              <a:t>WHATSAPP GRUBU:</a:t>
            </a:r>
          </a:p>
        </p:txBody>
      </p:sp>
      <p:pic>
        <p:nvPicPr>
          <p:cNvPr id="4" name="Resim 3">
            <a:extLst>
              <a:ext uri="{FF2B5EF4-FFF2-40B4-BE49-F238E27FC236}">
                <a16:creationId xmlns:a16="http://schemas.microsoft.com/office/drawing/2014/main" id="{D61677A4-1B8B-4545-A35B-12B6721A67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1196752"/>
            <a:ext cx="2880320" cy="5472608"/>
          </a:xfrm>
          <a:prstGeom prst="rect">
            <a:avLst/>
          </a:prstGeom>
        </p:spPr>
      </p:pic>
    </p:spTree>
    <p:extLst>
      <p:ext uri="{BB962C8B-B14F-4D97-AF65-F5344CB8AC3E}">
        <p14:creationId xmlns:p14="http://schemas.microsoft.com/office/powerpoint/2010/main" val="3464591435"/>
      </p:ext>
    </p:extLst>
  </p:cSld>
  <p:clrMapOvr>
    <a:masterClrMapping/>
  </p:clrMapOvr>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Varsayılan Tasarım">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arsayılan Tasarım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arsayılan Tasarım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arsayılan Tasarım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25914</TotalTime>
  <Words>1099</Words>
  <Application>Microsoft Office PowerPoint</Application>
  <PresentationFormat>Ekran Gösterisi (4:3)</PresentationFormat>
  <Paragraphs>55</Paragraphs>
  <Slides>24</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24</vt:i4>
      </vt:variant>
    </vt:vector>
  </HeadingPairs>
  <TitlesOfParts>
    <vt:vector size="27" baseType="lpstr">
      <vt:lpstr>Arial</vt:lpstr>
      <vt:lpstr>Times New Roman</vt:lpstr>
      <vt:lpstr>Varsayılan Tasarım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kayacanr</dc:creator>
  <cp:lastModifiedBy>çagrı gencer</cp:lastModifiedBy>
  <cp:revision>372</cp:revision>
  <dcterms:created xsi:type="dcterms:W3CDTF">1601-01-01T00:00:00Z</dcterms:created>
  <dcterms:modified xsi:type="dcterms:W3CDTF">2026-09-30T08:00:41Z</dcterms:modified>
</cp:coreProperties>
</file>